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7391" r:id="rId1"/>
    <p:sldMasterId id="2147494107" r:id="rId2"/>
  </p:sldMasterIdLst>
  <p:notesMasterIdLst>
    <p:notesMasterId r:id="rId43"/>
  </p:notesMasterIdLst>
  <p:sldIdLst>
    <p:sldId id="269" r:id="rId3"/>
    <p:sldId id="270" r:id="rId4"/>
    <p:sldId id="704" r:id="rId5"/>
    <p:sldId id="614" r:id="rId6"/>
    <p:sldId id="648" r:id="rId7"/>
    <p:sldId id="672" r:id="rId8"/>
    <p:sldId id="457" r:id="rId9"/>
    <p:sldId id="653" r:id="rId10"/>
    <p:sldId id="713" r:id="rId11"/>
    <p:sldId id="705" r:id="rId12"/>
    <p:sldId id="676" r:id="rId13"/>
    <p:sldId id="440" r:id="rId14"/>
    <p:sldId id="442" r:id="rId15"/>
    <p:sldId id="443" r:id="rId16"/>
    <p:sldId id="649" r:id="rId17"/>
    <p:sldId id="441" r:id="rId18"/>
    <p:sldId id="675" r:id="rId19"/>
    <p:sldId id="694" r:id="rId20"/>
    <p:sldId id="714" r:id="rId21"/>
    <p:sldId id="449" r:id="rId22"/>
    <p:sldId id="392" r:id="rId23"/>
    <p:sldId id="393" r:id="rId24"/>
    <p:sldId id="394" r:id="rId25"/>
    <p:sldId id="395" r:id="rId26"/>
    <p:sldId id="396" r:id="rId27"/>
    <p:sldId id="403" r:id="rId28"/>
    <p:sldId id="684" r:id="rId29"/>
    <p:sldId id="697" r:id="rId30"/>
    <p:sldId id="698" r:id="rId31"/>
    <p:sldId id="717" r:id="rId32"/>
    <p:sldId id="720" r:id="rId33"/>
    <p:sldId id="719" r:id="rId34"/>
    <p:sldId id="721" r:id="rId35"/>
    <p:sldId id="722" r:id="rId36"/>
    <p:sldId id="723" r:id="rId37"/>
    <p:sldId id="715" r:id="rId38"/>
    <p:sldId id="662" r:id="rId39"/>
    <p:sldId id="724" r:id="rId40"/>
    <p:sldId id="725" r:id="rId41"/>
    <p:sldId id="374" r:id="rId42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8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8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8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8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8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8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8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8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8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66FF"/>
    <a:srgbClr val="2459AE"/>
    <a:srgbClr val="24439C"/>
    <a:srgbClr val="FF7C80"/>
    <a:srgbClr val="FF99FF"/>
    <a:srgbClr val="00FFFF"/>
    <a:srgbClr val="FFCC66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86102" autoAdjust="0"/>
  </p:normalViewPr>
  <p:slideViewPr>
    <p:cSldViewPr snapToGrid="0">
      <p:cViewPr varScale="1">
        <p:scale>
          <a:sx n="55" d="100"/>
          <a:sy n="55" d="100"/>
        </p:scale>
        <p:origin x="155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4" Type="http://schemas.openxmlformats.org/officeDocument/2006/relationships/image" Target="../media/image8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4" Type="http://schemas.openxmlformats.org/officeDocument/2006/relationships/image" Target="../media/image8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4" Type="http://schemas.openxmlformats.org/officeDocument/2006/relationships/image" Target="../media/image10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6C1AC-F84A-45B3-8F73-1E00E861BE55}" type="datetimeFigureOut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C672B-86C7-4EE7-BDE9-16A9736878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4253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1400" kern="0" dirty="0">
                <a:solidFill>
                  <a:srgbClr val="FF0000"/>
                </a:solidFill>
              </a:rPr>
              <a:t>各位委員大家好，我是施杰忱，我要報告的研究是：</a:t>
            </a:r>
            <a:r>
              <a:rPr lang="zh-TW" altLang="zh-TW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應用於光無線通訊之高速、高亮度、高效率</a:t>
            </a:r>
            <a:r>
              <a:rPr lang="en-US" altLang="zh-TW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940nm</a:t>
            </a:r>
            <a:r>
              <a:rPr lang="zh-TW" altLang="zh-TW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光波段垂直共振腔面射型雷射陣列</a:t>
            </a:r>
            <a:endParaRPr lang="en-US" altLang="zh-TW" sz="1400" kern="0" dirty="0">
              <a:solidFill>
                <a:srgbClr val="FF0000"/>
              </a:solidFill>
            </a:endParaRPr>
          </a:p>
        </p:txBody>
      </p:sp>
      <p:sp>
        <p:nvSpPr>
          <p:cNvPr id="716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F7A96D7-91BA-4D60-ADE5-22AF46ED728F}" type="slidenum">
              <a:rPr lang="en-US" altLang="zh-TW" smtClean="0"/>
              <a:pPr>
                <a:spcBef>
                  <a:spcPct val="0"/>
                </a:spcBef>
              </a:pPr>
              <a:t>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1060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這是我今天的報告大綱。首先，是發展進程及動機</a:t>
            </a:r>
            <a:endParaRPr lang="en-US" altLang="zh-TW" dirty="0"/>
          </a:p>
          <a:p>
            <a:r>
              <a:rPr lang="zh-TW" altLang="en-US" dirty="0"/>
              <a:t>接著是介紹</a:t>
            </a:r>
            <a:r>
              <a:rPr lang="en-US" altLang="zh-TW" dirty="0"/>
              <a:t>VCSEL</a:t>
            </a:r>
            <a:r>
              <a:rPr lang="zh-TW" altLang="en-US" dirty="0"/>
              <a:t>理論及我們元件結構</a:t>
            </a:r>
            <a:endParaRPr lang="en-US" altLang="zh-TW" dirty="0"/>
          </a:p>
          <a:p>
            <a:r>
              <a:rPr lang="zh-TW" altLang="en-US" dirty="0"/>
              <a:t>再來會有</a:t>
            </a:r>
            <a:r>
              <a:rPr lang="en-US" altLang="zh-TW" dirty="0"/>
              <a:t>IET940nm</a:t>
            </a:r>
            <a:r>
              <a:rPr lang="zh-TW" altLang="en-US" dirty="0"/>
              <a:t>光波段陣列的量測</a:t>
            </a:r>
            <a:endParaRPr lang="en-US" altLang="zh-TW" dirty="0"/>
          </a:p>
          <a:p>
            <a:r>
              <a:rPr lang="zh-TW" altLang="en-US" dirty="0"/>
              <a:t>然後是聯亞</a:t>
            </a:r>
            <a:r>
              <a:rPr lang="en-US" altLang="zh-TW" dirty="0"/>
              <a:t>940nm</a:t>
            </a:r>
            <a:r>
              <a:rPr lang="zh-TW" altLang="en-US" dirty="0"/>
              <a:t>光波段陣列的量測結果及單顆元件量測出的特性</a:t>
            </a:r>
            <a:endParaRPr lang="en-US" altLang="zh-TW" dirty="0"/>
          </a:p>
          <a:p>
            <a:r>
              <a:rPr lang="zh-TW" altLang="en-US" dirty="0"/>
              <a:t>最後為未來展望以及結論的部分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C672B-86C7-4EE7-BDE9-16A973687866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9701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C672B-86C7-4EE7-BDE9-16A973687866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3272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這是我今天的報告大綱。首先，是發展進程及動機</a:t>
            </a:r>
            <a:endParaRPr lang="en-US" altLang="zh-TW" dirty="0"/>
          </a:p>
          <a:p>
            <a:r>
              <a:rPr lang="zh-TW" altLang="en-US" dirty="0"/>
              <a:t>接著是介紹</a:t>
            </a:r>
            <a:r>
              <a:rPr lang="en-US" altLang="zh-TW" dirty="0"/>
              <a:t>VCSEL</a:t>
            </a:r>
            <a:r>
              <a:rPr lang="zh-TW" altLang="en-US" dirty="0"/>
              <a:t>理論及我們元件結構</a:t>
            </a:r>
            <a:endParaRPr lang="en-US" altLang="zh-TW" dirty="0"/>
          </a:p>
          <a:p>
            <a:r>
              <a:rPr lang="zh-TW" altLang="en-US" dirty="0"/>
              <a:t>再來會有</a:t>
            </a:r>
            <a:r>
              <a:rPr lang="en-US" altLang="zh-TW" dirty="0"/>
              <a:t>IET940nm</a:t>
            </a:r>
            <a:r>
              <a:rPr lang="zh-TW" altLang="en-US" dirty="0"/>
              <a:t>光波段陣列的量測</a:t>
            </a:r>
            <a:endParaRPr lang="en-US" altLang="zh-TW" dirty="0"/>
          </a:p>
          <a:p>
            <a:r>
              <a:rPr lang="zh-TW" altLang="en-US" dirty="0"/>
              <a:t>然後是聯亞</a:t>
            </a:r>
            <a:r>
              <a:rPr lang="en-US" altLang="zh-TW" dirty="0"/>
              <a:t>940nm</a:t>
            </a:r>
            <a:r>
              <a:rPr lang="zh-TW" altLang="en-US" dirty="0"/>
              <a:t>光波段陣列的量測結果及單顆元件量測出的特性</a:t>
            </a:r>
            <a:endParaRPr lang="en-US" altLang="zh-TW" dirty="0"/>
          </a:p>
          <a:p>
            <a:r>
              <a:rPr lang="zh-TW" altLang="en-US" dirty="0"/>
              <a:t>最後為未來展望以及結論的部分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C672B-86C7-4EE7-BDE9-16A973687866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56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這是我今天的報告大綱。首先，是發展進程及動機</a:t>
            </a:r>
            <a:endParaRPr lang="en-US" altLang="zh-TW" dirty="0"/>
          </a:p>
          <a:p>
            <a:r>
              <a:rPr lang="zh-TW" altLang="en-US" dirty="0"/>
              <a:t>接著是介紹</a:t>
            </a:r>
            <a:r>
              <a:rPr lang="en-US" altLang="zh-TW" dirty="0"/>
              <a:t>VCSEL</a:t>
            </a:r>
            <a:r>
              <a:rPr lang="zh-TW" altLang="en-US" dirty="0"/>
              <a:t>理論及我們元件結構</a:t>
            </a:r>
            <a:endParaRPr lang="en-US" altLang="zh-TW" dirty="0"/>
          </a:p>
          <a:p>
            <a:r>
              <a:rPr lang="zh-TW" altLang="en-US" dirty="0"/>
              <a:t>再來會有</a:t>
            </a:r>
            <a:r>
              <a:rPr lang="en-US" altLang="zh-TW" dirty="0"/>
              <a:t>IET940nm</a:t>
            </a:r>
            <a:r>
              <a:rPr lang="zh-TW" altLang="en-US" dirty="0"/>
              <a:t>光波段陣列的量測</a:t>
            </a:r>
            <a:endParaRPr lang="en-US" altLang="zh-TW" dirty="0"/>
          </a:p>
          <a:p>
            <a:r>
              <a:rPr lang="zh-TW" altLang="en-US" dirty="0"/>
              <a:t>然後是聯亞</a:t>
            </a:r>
            <a:r>
              <a:rPr lang="en-US" altLang="zh-TW" dirty="0"/>
              <a:t>940nm</a:t>
            </a:r>
            <a:r>
              <a:rPr lang="zh-TW" altLang="en-US" dirty="0"/>
              <a:t>光波段陣列的量測結果及單顆元件量測出的特性</a:t>
            </a:r>
            <a:endParaRPr lang="en-US" altLang="zh-TW" dirty="0"/>
          </a:p>
          <a:p>
            <a:r>
              <a:rPr lang="zh-TW" altLang="en-US" dirty="0"/>
              <a:t>最後為未來展望以及結論的部分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C672B-86C7-4EE7-BDE9-16A973687866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901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這是我今天的報告大綱。首先，是發展進程及動機</a:t>
            </a:r>
            <a:endParaRPr lang="en-US" altLang="zh-TW" dirty="0"/>
          </a:p>
          <a:p>
            <a:r>
              <a:rPr lang="zh-TW" altLang="en-US" dirty="0"/>
              <a:t>接著是介紹</a:t>
            </a:r>
            <a:r>
              <a:rPr lang="en-US" altLang="zh-TW" dirty="0"/>
              <a:t>VCSEL</a:t>
            </a:r>
            <a:r>
              <a:rPr lang="zh-TW" altLang="en-US" dirty="0"/>
              <a:t>理論及我們元件結構</a:t>
            </a:r>
            <a:endParaRPr lang="en-US" altLang="zh-TW" dirty="0"/>
          </a:p>
          <a:p>
            <a:r>
              <a:rPr lang="zh-TW" altLang="en-US" dirty="0"/>
              <a:t>再來會有</a:t>
            </a:r>
            <a:r>
              <a:rPr lang="en-US" altLang="zh-TW" dirty="0"/>
              <a:t>IET940nm</a:t>
            </a:r>
            <a:r>
              <a:rPr lang="zh-TW" altLang="en-US" dirty="0"/>
              <a:t>光波段陣列的量測</a:t>
            </a:r>
            <a:endParaRPr lang="en-US" altLang="zh-TW" dirty="0"/>
          </a:p>
          <a:p>
            <a:r>
              <a:rPr lang="zh-TW" altLang="en-US" dirty="0"/>
              <a:t>然後是聯亞</a:t>
            </a:r>
            <a:r>
              <a:rPr lang="en-US" altLang="zh-TW" dirty="0"/>
              <a:t>940nm</a:t>
            </a:r>
            <a:r>
              <a:rPr lang="zh-TW" altLang="en-US" dirty="0"/>
              <a:t>光波段陣列的量測結果及單顆元件量測出的特性</a:t>
            </a:r>
            <a:endParaRPr lang="en-US" altLang="zh-TW" dirty="0"/>
          </a:p>
          <a:p>
            <a:r>
              <a:rPr lang="zh-TW" altLang="en-US" dirty="0"/>
              <a:t>最後為未來展望以及結論的部分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C672B-86C7-4EE7-BDE9-16A973687866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9816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 </a:t>
            </a:r>
            <a:r>
              <a:rPr lang="en-US" altLang="zh-TW" dirty="0"/>
              <a:t>Illinois</a:t>
            </a:r>
            <a:r>
              <a:rPr lang="zh-TW" altLang="en-US" dirty="0"/>
              <a:t> 上 此種</a:t>
            </a:r>
            <a:r>
              <a:rPr lang="en-US" altLang="zh-TW" dirty="0"/>
              <a:t>VCSEL</a:t>
            </a:r>
            <a:r>
              <a:rPr lang="zh-TW" altLang="en-US" dirty="0"/>
              <a:t> 透過了  </a:t>
            </a:r>
            <a:r>
              <a:rPr lang="en-US" altLang="zh-TW" dirty="0"/>
              <a:t>Coupled</a:t>
            </a:r>
            <a:r>
              <a:rPr lang="zh-TW" altLang="en-US" dirty="0"/>
              <a:t> </a:t>
            </a:r>
            <a:r>
              <a:rPr lang="en-US" altLang="zh-TW" dirty="0"/>
              <a:t>cavity</a:t>
            </a:r>
            <a:r>
              <a:rPr lang="zh-TW" altLang="en-US" dirty="0"/>
              <a:t> 橫向耦合共振腔設計  來達到</a:t>
            </a:r>
            <a:r>
              <a:rPr lang="en-US" altLang="zh-TW" dirty="0"/>
              <a:t>37GHz</a:t>
            </a:r>
            <a:r>
              <a:rPr lang="zh-TW" altLang="en-US" dirty="0"/>
              <a:t>的頻寬，透過特殊的</a:t>
            </a:r>
            <a:r>
              <a:rPr lang="en-US" altLang="zh-TW" dirty="0"/>
              <a:t>MESA</a:t>
            </a:r>
            <a:r>
              <a:rPr lang="zh-TW" altLang="en-US" dirty="0"/>
              <a:t>凸台設計</a:t>
            </a:r>
            <a:r>
              <a:rPr lang="zh-CN" altLang="en-US" dirty="0"/>
              <a:t>，通过减少无源反馈腔中的吸收损耗可以增加耦合强度</a:t>
            </a:r>
            <a:r>
              <a:rPr lang="zh-TW" altLang="en-US" dirty="0"/>
              <a:t>，來達到約</a:t>
            </a:r>
            <a:r>
              <a:rPr lang="en-US" altLang="zh-TW" dirty="0"/>
              <a:t>40Gbit/s</a:t>
            </a:r>
            <a:r>
              <a:rPr lang="zh-TW" altLang="en-US" dirty="0"/>
              <a:t>的傳輸資料量。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但這種元件的頻寬在</a:t>
            </a:r>
            <a:r>
              <a:rPr lang="en-US" altLang="zh-TW" dirty="0"/>
              <a:t>5mA</a:t>
            </a:r>
            <a:r>
              <a:rPr lang="zh-TW" altLang="en-US" dirty="0"/>
              <a:t>操作電流的情況下，達到最快的</a:t>
            </a:r>
            <a:r>
              <a:rPr lang="en-US" altLang="zh-TW" dirty="0"/>
              <a:t>37GHz</a:t>
            </a:r>
            <a:r>
              <a:rPr lang="zh-TW" altLang="en-US" dirty="0"/>
              <a:t>的強況下，有著一個很大的 </a:t>
            </a:r>
            <a:r>
              <a:rPr lang="en-US" altLang="zh-TW" dirty="0" err="1"/>
              <a:t>Resenate</a:t>
            </a:r>
            <a:r>
              <a:rPr lang="en-US" altLang="zh-TW" baseline="0" dirty="0"/>
              <a:t>  </a:t>
            </a:r>
          </a:p>
          <a:p>
            <a:r>
              <a:rPr lang="zh-TW" altLang="en-US" baseline="0" dirty="0"/>
              <a:t>這種情況下，能夠在高溫還能持續有著高傳輸量的表現嗎</a:t>
            </a:r>
            <a:r>
              <a:rPr lang="en-US" altLang="zh-TW" baseline="0" dirty="0"/>
              <a:t>?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E88465-E280-41D7-B718-BB8EB782774A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1207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再來是元件的</a:t>
            </a:r>
            <a:r>
              <a:rPr lang="en-US" altLang="zh-TW" dirty="0"/>
              <a:t>E-O</a:t>
            </a:r>
            <a:r>
              <a:rPr lang="zh-TW" altLang="en-US" dirty="0"/>
              <a:t> </a:t>
            </a:r>
            <a:r>
              <a:rPr lang="en-US" altLang="zh-TW" dirty="0"/>
              <a:t>3dB</a:t>
            </a:r>
            <a:r>
              <a:rPr lang="zh-TW" altLang="en-US" dirty="0"/>
              <a:t>頻寬，</a:t>
            </a:r>
            <a:r>
              <a:rPr lang="en-US" altLang="zh-TW" dirty="0"/>
              <a:t>2~3um</a:t>
            </a:r>
            <a:r>
              <a:rPr lang="zh-TW" altLang="en-US" dirty="0"/>
              <a:t>的元件可以看到他的高頻特性，分別在</a:t>
            </a:r>
            <a:r>
              <a:rPr lang="en-US" altLang="zh-TW" dirty="0"/>
              <a:t>3mA</a:t>
            </a:r>
            <a:r>
              <a:rPr lang="zh-TW" altLang="en-US" dirty="0"/>
              <a:t>的操作電流下，達到</a:t>
            </a:r>
            <a:r>
              <a:rPr lang="en-US" altLang="zh-TW" dirty="0"/>
              <a:t>24~</a:t>
            </a:r>
          </a:p>
          <a:p>
            <a:r>
              <a:rPr lang="en-US" altLang="zh-TW" dirty="0"/>
              <a:t>7mA</a:t>
            </a:r>
            <a:r>
              <a:rPr lang="zh-TW" altLang="en-US" dirty="0"/>
              <a:t>可以達到</a:t>
            </a:r>
            <a:r>
              <a:rPr lang="en-US" altLang="zh-TW" dirty="0"/>
              <a:t>40GHz</a:t>
            </a:r>
            <a:r>
              <a:rPr lang="zh-TW" altLang="en-US" dirty="0"/>
              <a:t>的頻寬，然後在高溫的部分  他的頻寬可以達到</a:t>
            </a:r>
            <a:r>
              <a:rPr lang="en-US" altLang="zh-TW" dirty="0"/>
              <a:t>32GHz</a:t>
            </a:r>
            <a:r>
              <a:rPr lang="zh-TW" altLang="en-US" dirty="0"/>
              <a:t>  </a:t>
            </a:r>
            <a:endParaRPr lang="en-US" altLang="zh-TW" dirty="0"/>
          </a:p>
          <a:p>
            <a:r>
              <a:rPr lang="zh-TW" altLang="en-US" dirty="0"/>
              <a:t>這個頻寬是目前所知道 </a:t>
            </a:r>
            <a:r>
              <a:rPr lang="en-US" altLang="zh-TW" dirty="0" err="1"/>
              <a:t>vcsel</a:t>
            </a:r>
            <a:r>
              <a:rPr lang="en-US" altLang="zh-TW" dirty="0"/>
              <a:t> </a:t>
            </a:r>
            <a:r>
              <a:rPr lang="zh-TW" altLang="en-US" dirty="0"/>
              <a:t>單顆元件 所到達的最快的頻寬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E88465-E280-41D7-B718-BB8EB782774A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9700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再來是元件的</a:t>
            </a:r>
            <a:r>
              <a:rPr lang="en-US" altLang="zh-TW" dirty="0"/>
              <a:t>E-O</a:t>
            </a:r>
            <a:r>
              <a:rPr lang="zh-TW" altLang="en-US" dirty="0"/>
              <a:t> </a:t>
            </a:r>
            <a:r>
              <a:rPr lang="en-US" altLang="zh-TW" dirty="0"/>
              <a:t>3dB</a:t>
            </a:r>
            <a:r>
              <a:rPr lang="zh-TW" altLang="en-US" dirty="0"/>
              <a:t>頻寬，</a:t>
            </a:r>
            <a:r>
              <a:rPr lang="en-US" altLang="zh-TW" dirty="0"/>
              <a:t>2~3um</a:t>
            </a:r>
            <a:r>
              <a:rPr lang="zh-TW" altLang="en-US" dirty="0"/>
              <a:t>的元件可以看到他的高頻特性，分別在</a:t>
            </a:r>
            <a:r>
              <a:rPr lang="en-US" altLang="zh-TW" dirty="0"/>
              <a:t>3mA</a:t>
            </a:r>
            <a:r>
              <a:rPr lang="zh-TW" altLang="en-US" dirty="0"/>
              <a:t>的操作電流下，達到</a:t>
            </a:r>
            <a:r>
              <a:rPr lang="en-US" altLang="zh-TW" dirty="0"/>
              <a:t>24~</a:t>
            </a:r>
          </a:p>
          <a:p>
            <a:r>
              <a:rPr lang="en-US" altLang="zh-TW" dirty="0"/>
              <a:t>7mA</a:t>
            </a:r>
            <a:r>
              <a:rPr lang="zh-TW" altLang="en-US" dirty="0"/>
              <a:t>可以達到</a:t>
            </a:r>
            <a:r>
              <a:rPr lang="en-US" altLang="zh-TW" dirty="0"/>
              <a:t>40GHz</a:t>
            </a:r>
            <a:r>
              <a:rPr lang="zh-TW" altLang="en-US" dirty="0"/>
              <a:t>的頻寬，然後在高溫的部分  他的頻寬可以達到</a:t>
            </a:r>
            <a:r>
              <a:rPr lang="en-US" altLang="zh-TW" dirty="0"/>
              <a:t>32GHz</a:t>
            </a:r>
            <a:r>
              <a:rPr lang="zh-TW" altLang="en-US" dirty="0"/>
              <a:t>  </a:t>
            </a:r>
            <a:endParaRPr lang="en-US" altLang="zh-TW" dirty="0"/>
          </a:p>
          <a:p>
            <a:r>
              <a:rPr lang="zh-TW" altLang="en-US" dirty="0"/>
              <a:t>這個頻寬是目前所知道 </a:t>
            </a:r>
            <a:r>
              <a:rPr lang="en-US" altLang="zh-TW" dirty="0" err="1"/>
              <a:t>vcsel</a:t>
            </a:r>
            <a:r>
              <a:rPr lang="en-US" altLang="zh-TW" dirty="0"/>
              <a:t> </a:t>
            </a:r>
            <a:r>
              <a:rPr lang="zh-TW" altLang="en-US" dirty="0"/>
              <a:t>單顆元件 所到達的最快的頻寬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E88465-E280-41D7-B718-BB8EB782774A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6911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這是我今天的報告大綱。首先，是發展進程及動機</a:t>
            </a:r>
            <a:endParaRPr lang="en-US" altLang="zh-TW" dirty="0"/>
          </a:p>
          <a:p>
            <a:r>
              <a:rPr lang="zh-TW" altLang="en-US" dirty="0"/>
              <a:t>接著是介紹</a:t>
            </a:r>
            <a:r>
              <a:rPr lang="en-US" altLang="zh-TW" dirty="0"/>
              <a:t>VCSEL</a:t>
            </a:r>
            <a:r>
              <a:rPr lang="zh-TW" altLang="en-US" dirty="0"/>
              <a:t>理論及我們元件結構</a:t>
            </a:r>
            <a:endParaRPr lang="en-US" altLang="zh-TW" dirty="0"/>
          </a:p>
          <a:p>
            <a:r>
              <a:rPr lang="zh-TW" altLang="en-US" dirty="0"/>
              <a:t>再來會有</a:t>
            </a:r>
            <a:r>
              <a:rPr lang="en-US" altLang="zh-TW" dirty="0"/>
              <a:t>IET940nm</a:t>
            </a:r>
            <a:r>
              <a:rPr lang="zh-TW" altLang="en-US" dirty="0"/>
              <a:t>光波段陣列的量測</a:t>
            </a:r>
            <a:endParaRPr lang="en-US" altLang="zh-TW" dirty="0"/>
          </a:p>
          <a:p>
            <a:r>
              <a:rPr lang="zh-TW" altLang="en-US" dirty="0"/>
              <a:t>然後是聯亞</a:t>
            </a:r>
            <a:r>
              <a:rPr lang="en-US" altLang="zh-TW" dirty="0"/>
              <a:t>940nm</a:t>
            </a:r>
            <a:r>
              <a:rPr lang="zh-TW" altLang="en-US" dirty="0"/>
              <a:t>光波段陣列的量測結果及單顆元件量測出的特性</a:t>
            </a:r>
            <a:endParaRPr lang="en-US" altLang="zh-TW" dirty="0"/>
          </a:p>
          <a:p>
            <a:r>
              <a:rPr lang="zh-TW" altLang="en-US" dirty="0"/>
              <a:t>最後為未來展望以及結論的部分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C672B-86C7-4EE7-BDE9-16A973687866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551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C672B-86C7-4EE7-BDE9-16A973687866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512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C672B-86C7-4EE7-BDE9-16A973687866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586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下漸層"/>
          <p:cNvSpPr>
            <a:spLocks noChangeArrowheads="1"/>
          </p:cNvSpPr>
          <p:nvPr/>
        </p:nvSpPr>
        <p:spPr bwMode="auto">
          <a:xfrm flipV="1">
            <a:off x="18256" y="5378606"/>
            <a:ext cx="9144000" cy="1459939"/>
          </a:xfrm>
          <a:prstGeom prst="rect">
            <a:avLst/>
          </a:prstGeom>
          <a:gradFill flip="none" rotWithShape="1">
            <a:gsLst>
              <a:gs pos="40000">
                <a:srgbClr val="587E6D">
                  <a:alpha val="60000"/>
                </a:srgbClr>
              </a:gs>
              <a:gs pos="100000">
                <a:schemeClr val="accent6">
                  <a:alpha val="50000"/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dirty="0"/>
          </a:p>
        </p:txBody>
      </p:sp>
      <p:sp>
        <p:nvSpPr>
          <p:cNvPr id="78" name="漸層"/>
          <p:cNvSpPr>
            <a:spLocks noChangeArrowheads="1"/>
          </p:cNvSpPr>
          <p:nvPr/>
        </p:nvSpPr>
        <p:spPr bwMode="auto">
          <a:xfrm>
            <a:off x="2981" y="-85793"/>
            <a:ext cx="9144000" cy="1368425"/>
          </a:xfrm>
          <a:prstGeom prst="rect">
            <a:avLst/>
          </a:prstGeom>
          <a:gradFill>
            <a:gsLst>
              <a:gs pos="30000">
                <a:schemeClr val="bg1">
                  <a:lumMod val="65000"/>
                </a:schemeClr>
              </a:gs>
              <a:gs pos="100000">
                <a:schemeClr val="bg1"/>
              </a:gs>
              <a:gs pos="100000">
                <a:srgbClr val="33CCCC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grpSp>
        <p:nvGrpSpPr>
          <p:cNvPr id="79" name="群組 7"/>
          <p:cNvGrpSpPr>
            <a:grpSpLocks/>
          </p:cNvGrpSpPr>
          <p:nvPr/>
        </p:nvGrpSpPr>
        <p:grpSpPr bwMode="auto">
          <a:xfrm flipV="1">
            <a:off x="0" y="621020"/>
            <a:ext cx="9144000" cy="71676"/>
            <a:chOff x="-1800000" y="1944159"/>
            <a:chExt cx="9144000" cy="71841"/>
          </a:xfrm>
        </p:grpSpPr>
        <p:sp>
          <p:nvSpPr>
            <p:cNvPr id="82" name="Line 72"/>
            <p:cNvSpPr>
              <a:spLocks noChangeShapeType="1"/>
            </p:cNvSpPr>
            <p:nvPr/>
          </p:nvSpPr>
          <p:spPr bwMode="auto">
            <a:xfrm>
              <a:off x="-1800000" y="1944159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" name="Line 72"/>
            <p:cNvSpPr>
              <a:spLocks noChangeShapeType="1"/>
            </p:cNvSpPr>
            <p:nvPr/>
          </p:nvSpPr>
          <p:spPr bwMode="auto">
            <a:xfrm flipV="1">
              <a:off x="-1800000" y="2016000"/>
              <a:ext cx="91440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7" name="Text Box 35"/>
          <p:cNvSpPr txBox="1">
            <a:spLocks noChangeArrowheads="1"/>
          </p:cNvSpPr>
          <p:nvPr/>
        </p:nvSpPr>
        <p:spPr bwMode="auto">
          <a:xfrm>
            <a:off x="1547664" y="107921"/>
            <a:ext cx="705643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ational </a:t>
            </a: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entral </a:t>
            </a:r>
            <a:r>
              <a:rPr lang="en-US" altLang="zh-TW" sz="32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U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niversity</a:t>
            </a:r>
            <a:endParaRPr lang="en-US" altLang="zh-TW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Rectangle 37" hidden="1"/>
          <p:cNvSpPr>
            <a:spLocks noChangeArrowheads="1"/>
          </p:cNvSpPr>
          <p:nvPr/>
        </p:nvSpPr>
        <p:spPr bwMode="auto">
          <a:xfrm>
            <a:off x="5510899" y="367982"/>
            <a:ext cx="4211637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89" name="Text Box 38"/>
          <p:cNvSpPr txBox="1">
            <a:spLocks noChangeArrowheads="1"/>
          </p:cNvSpPr>
          <p:nvPr/>
        </p:nvSpPr>
        <p:spPr bwMode="auto">
          <a:xfrm>
            <a:off x="5580434" y="260648"/>
            <a:ext cx="424815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D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epartment of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lectrical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ngineering</a:t>
            </a:r>
            <a:r>
              <a:rPr lang="en-US" altLang="zh-TW" sz="1800" b="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0406" y="1709887"/>
            <a:ext cx="8064896" cy="4213828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  <a:lvl2pPr marL="742950" indent="-28575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2pPr>
            <a:lvl3pPr marL="11430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3pPr>
            <a:lvl4pPr marL="16002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4pPr>
            <a:lvl5pPr marL="20574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5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 dirty="0"/>
          </a:p>
        </p:txBody>
      </p:sp>
      <p:sp>
        <p:nvSpPr>
          <p:cNvPr id="45" name="Rectangle 34"/>
          <p:cNvSpPr>
            <a:spLocks noChangeArrowheads="1"/>
          </p:cNvSpPr>
          <p:nvPr/>
        </p:nvSpPr>
        <p:spPr bwMode="auto">
          <a:xfrm>
            <a:off x="0" y="6468823"/>
            <a:ext cx="9144000" cy="395288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 b="0" dirty="0"/>
          </a:p>
        </p:txBody>
      </p:sp>
      <p:sp>
        <p:nvSpPr>
          <p:cNvPr id="5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41419" y="6372789"/>
            <a:ext cx="684213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8B4F51-56C5-4F33-BD32-8182AECC74B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pic>
        <p:nvPicPr>
          <p:cNvPr id="86" name="Picture 28" descr="未命名 -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9" y="110443"/>
            <a:ext cx="128957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101769" y="6372789"/>
            <a:ext cx="433965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kern="120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Bodoni MT Condensed" panose="02070606080606020203" pitchFamily="18" charset="0"/>
                <a:ea typeface="新細明體" pitchFamily="18" charset="-120"/>
                <a:cs typeface="+mn-cs"/>
              </a:rPr>
              <a:t>Superfast Photonic &amp; Electronic Device Group</a:t>
            </a:r>
            <a:endParaRPr kumimoji="1" lang="zh-TW" altLang="en-US" sz="32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Bodoni MT Condensed" panose="02070606080606020203" pitchFamily="18" charset="0"/>
              <a:ea typeface="新細明體" pitchFamily="18" charset="-120"/>
              <a:cs typeface="+mn-cs"/>
            </a:endParaRPr>
          </a:p>
          <a:p>
            <a:endParaRPr kumimoji="1" lang="zh-TW" altLang="en-US" sz="18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Copperplate Gothic Light" panose="020E0507020206020404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等腰三角形 4"/>
          <p:cNvSpPr>
            <a:spLocks/>
          </p:cNvSpPr>
          <p:nvPr/>
        </p:nvSpPr>
        <p:spPr bwMode="auto">
          <a:xfrm>
            <a:off x="946574" y="981658"/>
            <a:ext cx="430943" cy="430943"/>
          </a:xfrm>
          <a:prstGeom prst="triangle">
            <a:avLst>
              <a:gd name="adj" fmla="val 55941"/>
            </a:avLst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5" name="等腰三角形 54"/>
          <p:cNvSpPr>
            <a:spLocks/>
          </p:cNvSpPr>
          <p:nvPr/>
        </p:nvSpPr>
        <p:spPr bwMode="auto">
          <a:xfrm>
            <a:off x="8657443" y="80664"/>
            <a:ext cx="379053" cy="324000"/>
          </a:xfrm>
          <a:prstGeom prst="triangle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6" name="等腰三角形 55"/>
          <p:cNvSpPr>
            <a:spLocks/>
          </p:cNvSpPr>
          <p:nvPr/>
        </p:nvSpPr>
        <p:spPr bwMode="auto">
          <a:xfrm>
            <a:off x="119296" y="188640"/>
            <a:ext cx="348248" cy="288032"/>
          </a:xfrm>
          <a:prstGeom prst="triangle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7" name="等腰三角形 56"/>
          <p:cNvSpPr>
            <a:spLocks/>
          </p:cNvSpPr>
          <p:nvPr/>
        </p:nvSpPr>
        <p:spPr bwMode="auto">
          <a:xfrm flipV="1">
            <a:off x="251520" y="764704"/>
            <a:ext cx="348248" cy="288032"/>
          </a:xfrm>
          <a:prstGeom prst="triangle">
            <a:avLst/>
          </a:prstGeom>
          <a:solidFill>
            <a:schemeClr val="accent6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8" name="標題 1"/>
          <p:cNvSpPr>
            <a:spLocks noGrp="1"/>
          </p:cNvSpPr>
          <p:nvPr>
            <p:ph type="title"/>
          </p:nvPr>
        </p:nvSpPr>
        <p:spPr>
          <a:xfrm>
            <a:off x="1738161" y="786652"/>
            <a:ext cx="7514359" cy="71323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800000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8608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41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E709-C962-476F-88C9-19B25612B9D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1213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4AF518-1F06-4664-A99D-C47CB0EF3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9F03DB-7295-4D77-B1CA-C495725C1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F8C6D95-86CC-4069-B7FF-9B52B8029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21D0-E4C4-4801-89B5-4E3F6F2B3E76}" type="datetimeFigureOut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5C5B6B4-D9A1-42D2-B1AE-C3B62505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3871D10-16B8-439A-B833-F01E71CD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500D-2A8E-4236-AE14-A24D2C706E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5897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9351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3792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5237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8973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7651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5656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4941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下漸層"/>
          <p:cNvSpPr>
            <a:spLocks noChangeArrowheads="1"/>
          </p:cNvSpPr>
          <p:nvPr/>
        </p:nvSpPr>
        <p:spPr bwMode="auto">
          <a:xfrm flipV="1">
            <a:off x="18256" y="5378606"/>
            <a:ext cx="9144000" cy="1459939"/>
          </a:xfrm>
          <a:prstGeom prst="rect">
            <a:avLst/>
          </a:prstGeom>
          <a:gradFill flip="none" rotWithShape="1">
            <a:gsLst>
              <a:gs pos="40000">
                <a:srgbClr val="587E6D">
                  <a:alpha val="60000"/>
                </a:srgbClr>
              </a:gs>
              <a:gs pos="100000">
                <a:schemeClr val="accent6">
                  <a:alpha val="50000"/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dirty="0"/>
          </a:p>
        </p:txBody>
      </p:sp>
      <p:sp>
        <p:nvSpPr>
          <p:cNvPr id="78" name="漸層"/>
          <p:cNvSpPr>
            <a:spLocks noChangeArrowheads="1"/>
          </p:cNvSpPr>
          <p:nvPr/>
        </p:nvSpPr>
        <p:spPr bwMode="auto">
          <a:xfrm>
            <a:off x="2981" y="-85793"/>
            <a:ext cx="9144000" cy="1368425"/>
          </a:xfrm>
          <a:prstGeom prst="rect">
            <a:avLst/>
          </a:prstGeom>
          <a:gradFill>
            <a:gsLst>
              <a:gs pos="30000">
                <a:schemeClr val="bg1">
                  <a:lumMod val="65000"/>
                </a:schemeClr>
              </a:gs>
              <a:gs pos="100000">
                <a:schemeClr val="bg1"/>
              </a:gs>
              <a:gs pos="100000">
                <a:srgbClr val="33CCCC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grpSp>
        <p:nvGrpSpPr>
          <p:cNvPr id="79" name="群組 7"/>
          <p:cNvGrpSpPr>
            <a:grpSpLocks/>
          </p:cNvGrpSpPr>
          <p:nvPr/>
        </p:nvGrpSpPr>
        <p:grpSpPr bwMode="auto">
          <a:xfrm flipV="1">
            <a:off x="0" y="621020"/>
            <a:ext cx="9144000" cy="71676"/>
            <a:chOff x="-1800000" y="1944159"/>
            <a:chExt cx="9144000" cy="71841"/>
          </a:xfrm>
        </p:grpSpPr>
        <p:sp>
          <p:nvSpPr>
            <p:cNvPr id="82" name="Line 72"/>
            <p:cNvSpPr>
              <a:spLocks noChangeShapeType="1"/>
            </p:cNvSpPr>
            <p:nvPr/>
          </p:nvSpPr>
          <p:spPr bwMode="auto">
            <a:xfrm>
              <a:off x="-1800000" y="1944159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" name="Line 72"/>
            <p:cNvSpPr>
              <a:spLocks noChangeShapeType="1"/>
            </p:cNvSpPr>
            <p:nvPr/>
          </p:nvSpPr>
          <p:spPr bwMode="auto">
            <a:xfrm flipV="1">
              <a:off x="-1800000" y="2016000"/>
              <a:ext cx="91440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7" name="Text Box 35"/>
          <p:cNvSpPr txBox="1">
            <a:spLocks noChangeArrowheads="1"/>
          </p:cNvSpPr>
          <p:nvPr/>
        </p:nvSpPr>
        <p:spPr bwMode="auto">
          <a:xfrm>
            <a:off x="1547664" y="107921"/>
            <a:ext cx="705643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ational </a:t>
            </a: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entral </a:t>
            </a:r>
            <a:r>
              <a:rPr lang="en-US" altLang="zh-TW" sz="32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U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niversity</a:t>
            </a:r>
            <a:endParaRPr lang="en-US" altLang="zh-TW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Rectangle 37" hidden="1"/>
          <p:cNvSpPr>
            <a:spLocks noChangeArrowheads="1"/>
          </p:cNvSpPr>
          <p:nvPr/>
        </p:nvSpPr>
        <p:spPr bwMode="auto">
          <a:xfrm>
            <a:off x="5510899" y="367982"/>
            <a:ext cx="4211637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89" name="Text Box 38"/>
          <p:cNvSpPr txBox="1">
            <a:spLocks noChangeArrowheads="1"/>
          </p:cNvSpPr>
          <p:nvPr/>
        </p:nvSpPr>
        <p:spPr bwMode="auto">
          <a:xfrm>
            <a:off x="5580434" y="260648"/>
            <a:ext cx="424815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D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epartment of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lectrical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ngineering</a:t>
            </a:r>
            <a:r>
              <a:rPr lang="en-US" altLang="zh-TW" sz="1800" b="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610406" y="1700823"/>
            <a:ext cx="4033602" cy="171911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  <a:lvl2pPr marL="742950" indent="-28575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2pPr>
            <a:lvl3pPr marL="11430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3pPr>
            <a:lvl4pPr marL="16002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4pPr>
            <a:lvl5pPr marL="20574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5" name="Rectangle 34"/>
          <p:cNvSpPr>
            <a:spLocks noChangeArrowheads="1"/>
          </p:cNvSpPr>
          <p:nvPr/>
        </p:nvSpPr>
        <p:spPr bwMode="auto">
          <a:xfrm>
            <a:off x="0" y="6468823"/>
            <a:ext cx="9144000" cy="395288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 b="0" dirty="0"/>
          </a:p>
        </p:txBody>
      </p:sp>
      <p:sp>
        <p:nvSpPr>
          <p:cNvPr id="5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41419" y="6372789"/>
            <a:ext cx="684213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8B4F51-56C5-4F33-BD32-8182AECC74B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pic>
        <p:nvPicPr>
          <p:cNvPr id="86" name="Picture 28" descr="未命名 -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9" y="110443"/>
            <a:ext cx="128957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101769" y="6372789"/>
            <a:ext cx="433965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kern="120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Bodoni MT Condensed" panose="02070606080606020203" pitchFamily="18" charset="0"/>
                <a:ea typeface="新細明體" pitchFamily="18" charset="-120"/>
                <a:cs typeface="+mn-cs"/>
              </a:rPr>
              <a:t>Superfast Photonic &amp; Electronic Device Group</a:t>
            </a:r>
            <a:endParaRPr kumimoji="1" lang="zh-TW" altLang="en-US" sz="32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Bodoni MT Condensed" panose="02070606080606020203" pitchFamily="18" charset="0"/>
              <a:ea typeface="新細明體" pitchFamily="18" charset="-120"/>
              <a:cs typeface="+mn-cs"/>
            </a:endParaRPr>
          </a:p>
          <a:p>
            <a:endParaRPr kumimoji="1" lang="zh-TW" altLang="en-US" sz="18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Copperplate Gothic Light" panose="020E0507020206020404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等腰三角形 4"/>
          <p:cNvSpPr>
            <a:spLocks/>
          </p:cNvSpPr>
          <p:nvPr/>
        </p:nvSpPr>
        <p:spPr bwMode="auto">
          <a:xfrm>
            <a:off x="946574" y="981658"/>
            <a:ext cx="430943" cy="430943"/>
          </a:xfrm>
          <a:prstGeom prst="triangle">
            <a:avLst>
              <a:gd name="adj" fmla="val 55941"/>
            </a:avLst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5" name="等腰三角形 54"/>
          <p:cNvSpPr>
            <a:spLocks/>
          </p:cNvSpPr>
          <p:nvPr/>
        </p:nvSpPr>
        <p:spPr bwMode="auto">
          <a:xfrm>
            <a:off x="8657443" y="80664"/>
            <a:ext cx="379053" cy="324000"/>
          </a:xfrm>
          <a:prstGeom prst="triangle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6" name="等腰三角形 55"/>
          <p:cNvSpPr>
            <a:spLocks/>
          </p:cNvSpPr>
          <p:nvPr/>
        </p:nvSpPr>
        <p:spPr bwMode="auto">
          <a:xfrm>
            <a:off x="119296" y="188640"/>
            <a:ext cx="348248" cy="288032"/>
          </a:xfrm>
          <a:prstGeom prst="triangle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7" name="等腰三角形 56"/>
          <p:cNvSpPr>
            <a:spLocks/>
          </p:cNvSpPr>
          <p:nvPr/>
        </p:nvSpPr>
        <p:spPr bwMode="auto">
          <a:xfrm flipV="1">
            <a:off x="251520" y="764704"/>
            <a:ext cx="348248" cy="288032"/>
          </a:xfrm>
          <a:prstGeom prst="triangle">
            <a:avLst/>
          </a:prstGeom>
          <a:solidFill>
            <a:schemeClr val="accent6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8" name="標題 1"/>
          <p:cNvSpPr>
            <a:spLocks noGrp="1"/>
          </p:cNvSpPr>
          <p:nvPr>
            <p:ph type="title"/>
          </p:nvPr>
        </p:nvSpPr>
        <p:spPr>
          <a:xfrm>
            <a:off x="1738161" y="786652"/>
            <a:ext cx="7514359" cy="71323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800000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 dirty="0"/>
          </a:p>
        </p:txBody>
      </p:sp>
      <p:sp>
        <p:nvSpPr>
          <p:cNvPr id="20" name="內容版面配置區 2"/>
          <p:cNvSpPr>
            <a:spLocks noGrp="1"/>
          </p:cNvSpPr>
          <p:nvPr>
            <p:ph idx="10" hasCustomPrompt="1"/>
          </p:nvPr>
        </p:nvSpPr>
        <p:spPr>
          <a:xfrm>
            <a:off x="4813367" y="1700823"/>
            <a:ext cx="4033602" cy="171911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  <a:lvl2pPr marL="742950" indent="-28575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2pPr>
            <a:lvl3pPr marL="11430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3pPr>
            <a:lvl4pPr marL="16002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4pPr>
            <a:lvl5pPr marL="20574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</p:spTree>
    <p:extLst>
      <p:ext uri="{BB962C8B-B14F-4D97-AF65-F5344CB8AC3E}">
        <p14:creationId xmlns:p14="http://schemas.microsoft.com/office/powerpoint/2010/main" val="2866559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2105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9361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7152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3004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下漸層"/>
          <p:cNvSpPr>
            <a:spLocks noChangeArrowheads="1"/>
          </p:cNvSpPr>
          <p:nvPr/>
        </p:nvSpPr>
        <p:spPr bwMode="auto">
          <a:xfrm flipV="1">
            <a:off x="18256" y="5378606"/>
            <a:ext cx="9144000" cy="1459939"/>
          </a:xfrm>
          <a:prstGeom prst="rect">
            <a:avLst/>
          </a:prstGeom>
          <a:gradFill flip="none" rotWithShape="1">
            <a:gsLst>
              <a:gs pos="40000">
                <a:srgbClr val="587E6D">
                  <a:alpha val="60000"/>
                </a:srgbClr>
              </a:gs>
              <a:gs pos="100000">
                <a:schemeClr val="accent6">
                  <a:alpha val="50000"/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dirty="0"/>
          </a:p>
        </p:txBody>
      </p:sp>
      <p:sp>
        <p:nvSpPr>
          <p:cNvPr id="78" name="漸層"/>
          <p:cNvSpPr>
            <a:spLocks noChangeArrowheads="1"/>
          </p:cNvSpPr>
          <p:nvPr/>
        </p:nvSpPr>
        <p:spPr bwMode="auto">
          <a:xfrm>
            <a:off x="2981" y="-85793"/>
            <a:ext cx="9144000" cy="1368425"/>
          </a:xfrm>
          <a:prstGeom prst="rect">
            <a:avLst/>
          </a:prstGeom>
          <a:gradFill>
            <a:gsLst>
              <a:gs pos="30000">
                <a:schemeClr val="bg1">
                  <a:lumMod val="65000"/>
                </a:schemeClr>
              </a:gs>
              <a:gs pos="100000">
                <a:schemeClr val="bg1"/>
              </a:gs>
              <a:gs pos="100000">
                <a:srgbClr val="33CCCC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grpSp>
        <p:nvGrpSpPr>
          <p:cNvPr id="79" name="群組 7"/>
          <p:cNvGrpSpPr>
            <a:grpSpLocks/>
          </p:cNvGrpSpPr>
          <p:nvPr/>
        </p:nvGrpSpPr>
        <p:grpSpPr bwMode="auto">
          <a:xfrm flipV="1">
            <a:off x="0" y="621020"/>
            <a:ext cx="9144000" cy="71676"/>
            <a:chOff x="-1800000" y="1944159"/>
            <a:chExt cx="9144000" cy="71841"/>
          </a:xfrm>
        </p:grpSpPr>
        <p:sp>
          <p:nvSpPr>
            <p:cNvPr id="82" name="Line 72"/>
            <p:cNvSpPr>
              <a:spLocks noChangeShapeType="1"/>
            </p:cNvSpPr>
            <p:nvPr/>
          </p:nvSpPr>
          <p:spPr bwMode="auto">
            <a:xfrm>
              <a:off x="-1800000" y="1944159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" name="Line 72"/>
            <p:cNvSpPr>
              <a:spLocks noChangeShapeType="1"/>
            </p:cNvSpPr>
            <p:nvPr/>
          </p:nvSpPr>
          <p:spPr bwMode="auto">
            <a:xfrm flipV="1">
              <a:off x="-1800000" y="2016000"/>
              <a:ext cx="91440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7" name="Text Box 35"/>
          <p:cNvSpPr txBox="1">
            <a:spLocks noChangeArrowheads="1"/>
          </p:cNvSpPr>
          <p:nvPr/>
        </p:nvSpPr>
        <p:spPr bwMode="auto">
          <a:xfrm>
            <a:off x="1547664" y="107921"/>
            <a:ext cx="705643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ational </a:t>
            </a: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entral </a:t>
            </a:r>
            <a:r>
              <a:rPr lang="en-US" altLang="zh-TW" sz="32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U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niversity</a:t>
            </a:r>
            <a:endParaRPr lang="en-US" altLang="zh-TW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Rectangle 37" hidden="1"/>
          <p:cNvSpPr>
            <a:spLocks noChangeArrowheads="1"/>
          </p:cNvSpPr>
          <p:nvPr/>
        </p:nvSpPr>
        <p:spPr bwMode="auto">
          <a:xfrm>
            <a:off x="5510899" y="367982"/>
            <a:ext cx="4211637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89" name="Text Box 38"/>
          <p:cNvSpPr txBox="1">
            <a:spLocks noChangeArrowheads="1"/>
          </p:cNvSpPr>
          <p:nvPr/>
        </p:nvSpPr>
        <p:spPr bwMode="auto">
          <a:xfrm>
            <a:off x="5580434" y="260648"/>
            <a:ext cx="424815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D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epartment of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lectrical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ngineering</a:t>
            </a:r>
            <a:r>
              <a:rPr lang="en-US" altLang="zh-TW" sz="1800" b="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 </a:t>
            </a:r>
          </a:p>
        </p:txBody>
      </p:sp>
      <p:sp>
        <p:nvSpPr>
          <p:cNvPr id="45" name="Rectangle 34"/>
          <p:cNvSpPr>
            <a:spLocks noChangeArrowheads="1"/>
          </p:cNvSpPr>
          <p:nvPr/>
        </p:nvSpPr>
        <p:spPr bwMode="auto">
          <a:xfrm>
            <a:off x="0" y="6468823"/>
            <a:ext cx="9144000" cy="395288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 b="0" dirty="0"/>
          </a:p>
        </p:txBody>
      </p:sp>
      <p:sp>
        <p:nvSpPr>
          <p:cNvPr id="5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41419" y="6372789"/>
            <a:ext cx="684213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8B4F51-56C5-4F33-BD32-8182AECC74B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pic>
        <p:nvPicPr>
          <p:cNvPr id="86" name="Picture 28" descr="未命名 -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9" y="110443"/>
            <a:ext cx="128957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156672" y="6372789"/>
            <a:ext cx="530376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kern="120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Tekton Pro" panose="020F0603020208020904" pitchFamily="34" charset="0"/>
                <a:ea typeface="新細明體" pitchFamily="18" charset="-120"/>
                <a:cs typeface="+mn-cs"/>
              </a:rPr>
              <a:t>Superfast Photonic &amp; Electronic Device Group</a:t>
            </a:r>
            <a:endParaRPr kumimoji="1" lang="zh-TW" altLang="en-US" sz="32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Tekton Pro" panose="020F0603020208020904" pitchFamily="34" charset="0"/>
              <a:ea typeface="新細明體" pitchFamily="18" charset="-120"/>
              <a:cs typeface="+mn-cs"/>
            </a:endParaRPr>
          </a:p>
          <a:p>
            <a:endParaRPr kumimoji="1" lang="zh-TW" altLang="en-US" sz="18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Tekton Pro" panose="020F0603020208020904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等腰三角形 4"/>
          <p:cNvSpPr>
            <a:spLocks/>
          </p:cNvSpPr>
          <p:nvPr/>
        </p:nvSpPr>
        <p:spPr bwMode="auto">
          <a:xfrm>
            <a:off x="946574" y="981658"/>
            <a:ext cx="430943" cy="430943"/>
          </a:xfrm>
          <a:prstGeom prst="triangle">
            <a:avLst>
              <a:gd name="adj" fmla="val 55941"/>
            </a:avLst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5" name="等腰三角形 54"/>
          <p:cNvSpPr>
            <a:spLocks/>
          </p:cNvSpPr>
          <p:nvPr/>
        </p:nvSpPr>
        <p:spPr bwMode="auto">
          <a:xfrm>
            <a:off x="8657443" y="80664"/>
            <a:ext cx="379053" cy="324000"/>
          </a:xfrm>
          <a:prstGeom prst="triangle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6" name="等腰三角形 55"/>
          <p:cNvSpPr>
            <a:spLocks/>
          </p:cNvSpPr>
          <p:nvPr/>
        </p:nvSpPr>
        <p:spPr bwMode="auto">
          <a:xfrm>
            <a:off x="119296" y="188640"/>
            <a:ext cx="348248" cy="288032"/>
          </a:xfrm>
          <a:prstGeom prst="triangle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7" name="等腰三角形 56"/>
          <p:cNvSpPr>
            <a:spLocks/>
          </p:cNvSpPr>
          <p:nvPr/>
        </p:nvSpPr>
        <p:spPr bwMode="auto">
          <a:xfrm flipV="1">
            <a:off x="251520" y="764704"/>
            <a:ext cx="348248" cy="288032"/>
          </a:xfrm>
          <a:prstGeom prst="triangle">
            <a:avLst/>
          </a:prstGeom>
          <a:solidFill>
            <a:schemeClr val="accent6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8" name="標題 1"/>
          <p:cNvSpPr>
            <a:spLocks noGrp="1"/>
          </p:cNvSpPr>
          <p:nvPr>
            <p:ph type="title"/>
          </p:nvPr>
        </p:nvSpPr>
        <p:spPr>
          <a:xfrm>
            <a:off x="946574" y="4163265"/>
            <a:ext cx="7009958" cy="1365278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800000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0"/>
          </p:nvPr>
        </p:nvSpPr>
        <p:spPr>
          <a:xfrm>
            <a:off x="946574" y="1713752"/>
            <a:ext cx="6985000" cy="2449513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1" lang="zh-TW" altLang="en-US" sz="4000" b="1" cap="all" dirty="0" smtClean="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TW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125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下漸層"/>
          <p:cNvSpPr>
            <a:spLocks noChangeArrowheads="1"/>
          </p:cNvSpPr>
          <p:nvPr/>
        </p:nvSpPr>
        <p:spPr bwMode="auto">
          <a:xfrm flipV="1">
            <a:off x="18256" y="5378606"/>
            <a:ext cx="9144000" cy="1459939"/>
          </a:xfrm>
          <a:prstGeom prst="rect">
            <a:avLst/>
          </a:prstGeom>
          <a:gradFill flip="none" rotWithShape="1">
            <a:gsLst>
              <a:gs pos="40000">
                <a:srgbClr val="587E6D">
                  <a:alpha val="60000"/>
                </a:srgbClr>
              </a:gs>
              <a:gs pos="100000">
                <a:schemeClr val="accent6">
                  <a:alpha val="50000"/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dirty="0"/>
          </a:p>
        </p:txBody>
      </p:sp>
      <p:sp>
        <p:nvSpPr>
          <p:cNvPr id="78" name="漸層"/>
          <p:cNvSpPr>
            <a:spLocks noChangeArrowheads="1"/>
          </p:cNvSpPr>
          <p:nvPr/>
        </p:nvSpPr>
        <p:spPr bwMode="auto">
          <a:xfrm>
            <a:off x="2981" y="-85793"/>
            <a:ext cx="9144000" cy="1368425"/>
          </a:xfrm>
          <a:prstGeom prst="rect">
            <a:avLst/>
          </a:prstGeom>
          <a:gradFill>
            <a:gsLst>
              <a:gs pos="30000">
                <a:schemeClr val="bg1">
                  <a:lumMod val="65000"/>
                </a:schemeClr>
              </a:gs>
              <a:gs pos="100000">
                <a:schemeClr val="bg1"/>
              </a:gs>
              <a:gs pos="100000">
                <a:srgbClr val="33CCCC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grpSp>
        <p:nvGrpSpPr>
          <p:cNvPr id="79" name="群組 7"/>
          <p:cNvGrpSpPr>
            <a:grpSpLocks/>
          </p:cNvGrpSpPr>
          <p:nvPr/>
        </p:nvGrpSpPr>
        <p:grpSpPr bwMode="auto">
          <a:xfrm flipV="1">
            <a:off x="0" y="621020"/>
            <a:ext cx="9144000" cy="71676"/>
            <a:chOff x="-1800000" y="1944159"/>
            <a:chExt cx="9144000" cy="71841"/>
          </a:xfrm>
        </p:grpSpPr>
        <p:sp>
          <p:nvSpPr>
            <p:cNvPr id="82" name="Line 72"/>
            <p:cNvSpPr>
              <a:spLocks noChangeShapeType="1"/>
            </p:cNvSpPr>
            <p:nvPr/>
          </p:nvSpPr>
          <p:spPr bwMode="auto">
            <a:xfrm>
              <a:off x="-1800000" y="1944159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" name="Line 72"/>
            <p:cNvSpPr>
              <a:spLocks noChangeShapeType="1"/>
            </p:cNvSpPr>
            <p:nvPr/>
          </p:nvSpPr>
          <p:spPr bwMode="auto">
            <a:xfrm flipV="1">
              <a:off x="-1800000" y="2016000"/>
              <a:ext cx="91440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7" name="Text Box 35"/>
          <p:cNvSpPr txBox="1">
            <a:spLocks noChangeArrowheads="1"/>
          </p:cNvSpPr>
          <p:nvPr/>
        </p:nvSpPr>
        <p:spPr bwMode="auto">
          <a:xfrm>
            <a:off x="1547664" y="107921"/>
            <a:ext cx="705643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ational </a:t>
            </a: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entral </a:t>
            </a:r>
            <a:r>
              <a:rPr lang="en-US" altLang="zh-TW" sz="32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U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niversity</a:t>
            </a:r>
            <a:endParaRPr lang="en-US" altLang="zh-TW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Rectangle 37" hidden="1"/>
          <p:cNvSpPr>
            <a:spLocks noChangeArrowheads="1"/>
          </p:cNvSpPr>
          <p:nvPr/>
        </p:nvSpPr>
        <p:spPr bwMode="auto">
          <a:xfrm>
            <a:off x="5510899" y="367982"/>
            <a:ext cx="4211637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89" name="Text Box 38"/>
          <p:cNvSpPr txBox="1">
            <a:spLocks noChangeArrowheads="1"/>
          </p:cNvSpPr>
          <p:nvPr/>
        </p:nvSpPr>
        <p:spPr bwMode="auto">
          <a:xfrm>
            <a:off x="5580434" y="260648"/>
            <a:ext cx="424815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D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epartment of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lectrical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ngineering</a:t>
            </a:r>
            <a:r>
              <a:rPr lang="en-US" altLang="zh-TW" sz="1800" b="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 </a:t>
            </a:r>
          </a:p>
        </p:txBody>
      </p:sp>
      <p:sp>
        <p:nvSpPr>
          <p:cNvPr id="45" name="Rectangle 34"/>
          <p:cNvSpPr>
            <a:spLocks noChangeArrowheads="1"/>
          </p:cNvSpPr>
          <p:nvPr/>
        </p:nvSpPr>
        <p:spPr bwMode="auto">
          <a:xfrm>
            <a:off x="0" y="6468823"/>
            <a:ext cx="9144000" cy="395288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 b="0" dirty="0"/>
          </a:p>
        </p:txBody>
      </p:sp>
      <p:sp>
        <p:nvSpPr>
          <p:cNvPr id="5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41419" y="6372789"/>
            <a:ext cx="684213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8B4F51-56C5-4F33-BD32-8182AECC74B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pic>
        <p:nvPicPr>
          <p:cNvPr id="86" name="Picture 28" descr="未命名 -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9" y="110443"/>
            <a:ext cx="128957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156672" y="6372789"/>
            <a:ext cx="530376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kern="120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Tekton Pro" panose="020F0603020208020904" pitchFamily="34" charset="0"/>
                <a:ea typeface="新細明體" pitchFamily="18" charset="-120"/>
                <a:cs typeface="+mn-cs"/>
              </a:rPr>
              <a:t>Superfast Photonic &amp; Electronic Device Group</a:t>
            </a:r>
            <a:endParaRPr kumimoji="1" lang="zh-TW" altLang="en-US" sz="32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Tekton Pro" panose="020F0603020208020904" pitchFamily="34" charset="0"/>
              <a:ea typeface="新細明體" pitchFamily="18" charset="-120"/>
              <a:cs typeface="+mn-cs"/>
            </a:endParaRPr>
          </a:p>
          <a:p>
            <a:endParaRPr kumimoji="1" lang="zh-TW" altLang="en-US" sz="18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Tekton Pro" panose="020F0603020208020904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等腰三角形 4"/>
          <p:cNvSpPr>
            <a:spLocks/>
          </p:cNvSpPr>
          <p:nvPr/>
        </p:nvSpPr>
        <p:spPr bwMode="auto">
          <a:xfrm>
            <a:off x="946574" y="981658"/>
            <a:ext cx="430943" cy="430943"/>
          </a:xfrm>
          <a:prstGeom prst="triangle">
            <a:avLst>
              <a:gd name="adj" fmla="val 55941"/>
            </a:avLst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5" name="等腰三角形 54"/>
          <p:cNvSpPr>
            <a:spLocks/>
          </p:cNvSpPr>
          <p:nvPr/>
        </p:nvSpPr>
        <p:spPr bwMode="auto">
          <a:xfrm>
            <a:off x="8657443" y="80664"/>
            <a:ext cx="379053" cy="324000"/>
          </a:xfrm>
          <a:prstGeom prst="triangle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6" name="等腰三角形 55"/>
          <p:cNvSpPr>
            <a:spLocks/>
          </p:cNvSpPr>
          <p:nvPr/>
        </p:nvSpPr>
        <p:spPr bwMode="auto">
          <a:xfrm>
            <a:off x="119296" y="188640"/>
            <a:ext cx="348248" cy="288032"/>
          </a:xfrm>
          <a:prstGeom prst="triangle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7" name="等腰三角形 56"/>
          <p:cNvSpPr>
            <a:spLocks/>
          </p:cNvSpPr>
          <p:nvPr/>
        </p:nvSpPr>
        <p:spPr bwMode="auto">
          <a:xfrm flipV="1">
            <a:off x="251520" y="764704"/>
            <a:ext cx="348248" cy="288032"/>
          </a:xfrm>
          <a:prstGeom prst="triangle">
            <a:avLst/>
          </a:prstGeom>
          <a:solidFill>
            <a:schemeClr val="accent6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8" name="標題 1"/>
          <p:cNvSpPr>
            <a:spLocks noGrp="1"/>
          </p:cNvSpPr>
          <p:nvPr>
            <p:ph type="title"/>
          </p:nvPr>
        </p:nvSpPr>
        <p:spPr>
          <a:xfrm>
            <a:off x="946574" y="4163265"/>
            <a:ext cx="7009958" cy="1365278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800000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0"/>
          </p:nvPr>
        </p:nvSpPr>
        <p:spPr>
          <a:xfrm>
            <a:off x="946574" y="1713752"/>
            <a:ext cx="6985000" cy="2449513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1" lang="zh-TW" altLang="en-US" sz="4000" b="1" cap="all" dirty="0" smtClean="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TW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8452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下漸層"/>
          <p:cNvSpPr>
            <a:spLocks noChangeArrowheads="1"/>
          </p:cNvSpPr>
          <p:nvPr/>
        </p:nvSpPr>
        <p:spPr bwMode="auto">
          <a:xfrm flipV="1">
            <a:off x="18256" y="5378606"/>
            <a:ext cx="9144000" cy="1459939"/>
          </a:xfrm>
          <a:prstGeom prst="rect">
            <a:avLst/>
          </a:prstGeom>
          <a:gradFill flip="none" rotWithShape="1">
            <a:gsLst>
              <a:gs pos="40000">
                <a:srgbClr val="587E6D">
                  <a:alpha val="60000"/>
                </a:srgbClr>
              </a:gs>
              <a:gs pos="100000">
                <a:schemeClr val="accent6">
                  <a:alpha val="50000"/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dirty="0"/>
          </a:p>
        </p:txBody>
      </p:sp>
      <p:sp>
        <p:nvSpPr>
          <p:cNvPr id="78" name="漸層"/>
          <p:cNvSpPr>
            <a:spLocks noChangeArrowheads="1"/>
          </p:cNvSpPr>
          <p:nvPr/>
        </p:nvSpPr>
        <p:spPr bwMode="auto">
          <a:xfrm>
            <a:off x="2981" y="-85793"/>
            <a:ext cx="9144000" cy="1368425"/>
          </a:xfrm>
          <a:prstGeom prst="rect">
            <a:avLst/>
          </a:prstGeom>
          <a:gradFill>
            <a:gsLst>
              <a:gs pos="30000">
                <a:schemeClr val="bg1">
                  <a:lumMod val="65000"/>
                </a:schemeClr>
              </a:gs>
              <a:gs pos="100000">
                <a:schemeClr val="bg1"/>
              </a:gs>
              <a:gs pos="100000">
                <a:srgbClr val="33CCCC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grpSp>
        <p:nvGrpSpPr>
          <p:cNvPr id="79" name="群組 7"/>
          <p:cNvGrpSpPr>
            <a:grpSpLocks/>
          </p:cNvGrpSpPr>
          <p:nvPr/>
        </p:nvGrpSpPr>
        <p:grpSpPr bwMode="auto">
          <a:xfrm flipV="1">
            <a:off x="0" y="621020"/>
            <a:ext cx="9144000" cy="71676"/>
            <a:chOff x="-1800000" y="1944159"/>
            <a:chExt cx="9144000" cy="71841"/>
          </a:xfrm>
        </p:grpSpPr>
        <p:sp>
          <p:nvSpPr>
            <p:cNvPr id="82" name="Line 72"/>
            <p:cNvSpPr>
              <a:spLocks noChangeShapeType="1"/>
            </p:cNvSpPr>
            <p:nvPr/>
          </p:nvSpPr>
          <p:spPr bwMode="auto">
            <a:xfrm>
              <a:off x="-1800000" y="1944159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" name="Line 72"/>
            <p:cNvSpPr>
              <a:spLocks noChangeShapeType="1"/>
            </p:cNvSpPr>
            <p:nvPr/>
          </p:nvSpPr>
          <p:spPr bwMode="auto">
            <a:xfrm flipV="1">
              <a:off x="-1800000" y="2016000"/>
              <a:ext cx="91440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7" name="Text Box 35"/>
          <p:cNvSpPr txBox="1">
            <a:spLocks noChangeArrowheads="1"/>
          </p:cNvSpPr>
          <p:nvPr/>
        </p:nvSpPr>
        <p:spPr bwMode="auto">
          <a:xfrm>
            <a:off x="1547664" y="107921"/>
            <a:ext cx="705643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ational </a:t>
            </a: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entral </a:t>
            </a:r>
            <a:r>
              <a:rPr lang="en-US" altLang="zh-TW" sz="32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U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niversity</a:t>
            </a:r>
            <a:endParaRPr lang="en-US" altLang="zh-TW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Rectangle 37" hidden="1"/>
          <p:cNvSpPr>
            <a:spLocks noChangeArrowheads="1"/>
          </p:cNvSpPr>
          <p:nvPr/>
        </p:nvSpPr>
        <p:spPr bwMode="auto">
          <a:xfrm>
            <a:off x="5510899" y="367982"/>
            <a:ext cx="4211637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89" name="Text Box 38"/>
          <p:cNvSpPr txBox="1">
            <a:spLocks noChangeArrowheads="1"/>
          </p:cNvSpPr>
          <p:nvPr/>
        </p:nvSpPr>
        <p:spPr bwMode="auto">
          <a:xfrm>
            <a:off x="5580434" y="260648"/>
            <a:ext cx="424815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D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epartment of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lectrical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ngineering</a:t>
            </a:r>
            <a:r>
              <a:rPr lang="en-US" altLang="zh-TW" sz="1800" b="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 </a:t>
            </a:r>
          </a:p>
        </p:txBody>
      </p:sp>
      <p:sp>
        <p:nvSpPr>
          <p:cNvPr id="45" name="Rectangle 34"/>
          <p:cNvSpPr>
            <a:spLocks noChangeArrowheads="1"/>
          </p:cNvSpPr>
          <p:nvPr/>
        </p:nvSpPr>
        <p:spPr bwMode="auto">
          <a:xfrm>
            <a:off x="0" y="6468823"/>
            <a:ext cx="9144000" cy="395288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 b="0" dirty="0"/>
          </a:p>
        </p:txBody>
      </p:sp>
      <p:sp>
        <p:nvSpPr>
          <p:cNvPr id="5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41419" y="6372789"/>
            <a:ext cx="684213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8B4F51-56C5-4F33-BD32-8182AECC74B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pic>
        <p:nvPicPr>
          <p:cNvPr id="86" name="Picture 28" descr="未命名 -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9" y="110443"/>
            <a:ext cx="128957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156672" y="6372789"/>
            <a:ext cx="530376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kern="120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Tekton Pro" panose="020F0603020208020904" pitchFamily="34" charset="0"/>
                <a:ea typeface="新細明體" pitchFamily="18" charset="-120"/>
                <a:cs typeface="+mn-cs"/>
              </a:rPr>
              <a:t>Superfast Photonic &amp; Electronic Device Group</a:t>
            </a:r>
            <a:endParaRPr kumimoji="1" lang="zh-TW" altLang="en-US" sz="32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Tekton Pro" panose="020F0603020208020904" pitchFamily="34" charset="0"/>
              <a:ea typeface="新細明體" pitchFamily="18" charset="-120"/>
              <a:cs typeface="+mn-cs"/>
            </a:endParaRPr>
          </a:p>
          <a:p>
            <a:endParaRPr kumimoji="1" lang="zh-TW" altLang="en-US" sz="18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Tekton Pro" panose="020F0603020208020904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等腰三角形 4"/>
          <p:cNvSpPr>
            <a:spLocks/>
          </p:cNvSpPr>
          <p:nvPr/>
        </p:nvSpPr>
        <p:spPr bwMode="auto">
          <a:xfrm>
            <a:off x="946574" y="981658"/>
            <a:ext cx="430943" cy="430943"/>
          </a:xfrm>
          <a:prstGeom prst="triangle">
            <a:avLst>
              <a:gd name="adj" fmla="val 55941"/>
            </a:avLst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5" name="等腰三角形 54"/>
          <p:cNvSpPr>
            <a:spLocks/>
          </p:cNvSpPr>
          <p:nvPr/>
        </p:nvSpPr>
        <p:spPr bwMode="auto">
          <a:xfrm>
            <a:off x="8657443" y="80664"/>
            <a:ext cx="379053" cy="324000"/>
          </a:xfrm>
          <a:prstGeom prst="triangle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6" name="等腰三角形 55"/>
          <p:cNvSpPr>
            <a:spLocks/>
          </p:cNvSpPr>
          <p:nvPr/>
        </p:nvSpPr>
        <p:spPr bwMode="auto">
          <a:xfrm>
            <a:off x="119296" y="188640"/>
            <a:ext cx="348248" cy="288032"/>
          </a:xfrm>
          <a:prstGeom prst="triangle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7" name="等腰三角形 56"/>
          <p:cNvSpPr>
            <a:spLocks/>
          </p:cNvSpPr>
          <p:nvPr/>
        </p:nvSpPr>
        <p:spPr bwMode="auto">
          <a:xfrm flipV="1">
            <a:off x="251520" y="764704"/>
            <a:ext cx="348248" cy="288032"/>
          </a:xfrm>
          <a:prstGeom prst="triangle">
            <a:avLst/>
          </a:prstGeom>
          <a:solidFill>
            <a:schemeClr val="accent6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8" name="標題 1"/>
          <p:cNvSpPr>
            <a:spLocks noGrp="1"/>
          </p:cNvSpPr>
          <p:nvPr>
            <p:ph type="title"/>
          </p:nvPr>
        </p:nvSpPr>
        <p:spPr>
          <a:xfrm>
            <a:off x="946574" y="4163265"/>
            <a:ext cx="7009958" cy="1365278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800000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0"/>
          </p:nvPr>
        </p:nvSpPr>
        <p:spPr>
          <a:xfrm>
            <a:off x="946574" y="1713752"/>
            <a:ext cx="6985000" cy="2449513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1" lang="zh-TW" altLang="en-US" sz="4800" b="1" cap="all" dirty="0" smtClean="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TW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3383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410816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782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68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727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下漸層"/>
          <p:cNvSpPr>
            <a:spLocks noChangeArrowheads="1"/>
          </p:cNvSpPr>
          <p:nvPr/>
        </p:nvSpPr>
        <p:spPr bwMode="auto">
          <a:xfrm flipV="1">
            <a:off x="18256" y="5378606"/>
            <a:ext cx="9144000" cy="1459939"/>
          </a:xfrm>
          <a:prstGeom prst="rect">
            <a:avLst/>
          </a:prstGeom>
          <a:gradFill flip="none" rotWithShape="1">
            <a:gsLst>
              <a:gs pos="40000">
                <a:srgbClr val="587E6D">
                  <a:alpha val="60000"/>
                </a:srgbClr>
              </a:gs>
              <a:gs pos="100000">
                <a:schemeClr val="accent6">
                  <a:alpha val="50000"/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dirty="0"/>
          </a:p>
        </p:txBody>
      </p:sp>
      <p:sp>
        <p:nvSpPr>
          <p:cNvPr id="60" name="漸層"/>
          <p:cNvSpPr>
            <a:spLocks noChangeArrowheads="1"/>
          </p:cNvSpPr>
          <p:nvPr/>
        </p:nvSpPr>
        <p:spPr bwMode="auto">
          <a:xfrm>
            <a:off x="2981" y="-85793"/>
            <a:ext cx="9144000" cy="1368425"/>
          </a:xfrm>
          <a:prstGeom prst="rect">
            <a:avLst/>
          </a:prstGeom>
          <a:gradFill>
            <a:gsLst>
              <a:gs pos="30000">
                <a:schemeClr val="bg1">
                  <a:lumMod val="65000"/>
                </a:schemeClr>
              </a:gs>
              <a:gs pos="100000">
                <a:schemeClr val="bg1"/>
              </a:gs>
              <a:gs pos="100000">
                <a:srgbClr val="33CCCC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grpSp>
        <p:nvGrpSpPr>
          <p:cNvPr id="61" name="群組 7"/>
          <p:cNvGrpSpPr>
            <a:grpSpLocks/>
          </p:cNvGrpSpPr>
          <p:nvPr/>
        </p:nvGrpSpPr>
        <p:grpSpPr bwMode="auto">
          <a:xfrm flipV="1">
            <a:off x="0" y="621020"/>
            <a:ext cx="9144000" cy="71676"/>
            <a:chOff x="-1800000" y="1944159"/>
            <a:chExt cx="9144000" cy="71841"/>
          </a:xfrm>
        </p:grpSpPr>
        <p:sp>
          <p:nvSpPr>
            <p:cNvPr id="62" name="Line 72"/>
            <p:cNvSpPr>
              <a:spLocks noChangeShapeType="1"/>
            </p:cNvSpPr>
            <p:nvPr/>
          </p:nvSpPr>
          <p:spPr bwMode="auto">
            <a:xfrm>
              <a:off x="-1800000" y="1944159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" name="Line 72"/>
            <p:cNvSpPr>
              <a:spLocks noChangeShapeType="1"/>
            </p:cNvSpPr>
            <p:nvPr/>
          </p:nvSpPr>
          <p:spPr bwMode="auto">
            <a:xfrm flipV="1">
              <a:off x="-1800000" y="2016000"/>
              <a:ext cx="91440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64" name="Text Box 35"/>
          <p:cNvSpPr txBox="1">
            <a:spLocks noChangeArrowheads="1"/>
          </p:cNvSpPr>
          <p:nvPr/>
        </p:nvSpPr>
        <p:spPr bwMode="auto">
          <a:xfrm>
            <a:off x="1547664" y="107921"/>
            <a:ext cx="705643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ational </a:t>
            </a: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entral </a:t>
            </a:r>
            <a:r>
              <a:rPr lang="en-US" altLang="zh-TW" sz="32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U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niversity</a:t>
            </a:r>
            <a:endParaRPr lang="en-US" altLang="zh-TW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4"/>
          <p:cNvSpPr>
            <a:spLocks noChangeArrowheads="1"/>
          </p:cNvSpPr>
          <p:nvPr/>
        </p:nvSpPr>
        <p:spPr bwMode="auto">
          <a:xfrm>
            <a:off x="0" y="6468823"/>
            <a:ext cx="9144000" cy="395288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 b="0" dirty="0"/>
          </a:p>
        </p:txBody>
      </p:sp>
      <p:sp>
        <p:nvSpPr>
          <p:cNvPr id="6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41419" y="6372789"/>
            <a:ext cx="684213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8B4F51-56C5-4F33-BD32-8182AECC74B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pic>
        <p:nvPicPr>
          <p:cNvPr id="68" name="Picture 28" descr="未命名 -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9" y="110443"/>
            <a:ext cx="128957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等腰三角形 68"/>
          <p:cNvSpPr>
            <a:spLocks/>
          </p:cNvSpPr>
          <p:nvPr/>
        </p:nvSpPr>
        <p:spPr bwMode="auto">
          <a:xfrm>
            <a:off x="946574" y="981658"/>
            <a:ext cx="430943" cy="430943"/>
          </a:xfrm>
          <a:prstGeom prst="triangle">
            <a:avLst>
              <a:gd name="adj" fmla="val 55941"/>
            </a:avLst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70" name="等腰三角形 69"/>
          <p:cNvSpPr>
            <a:spLocks/>
          </p:cNvSpPr>
          <p:nvPr/>
        </p:nvSpPr>
        <p:spPr bwMode="auto">
          <a:xfrm>
            <a:off x="8657443" y="80664"/>
            <a:ext cx="379053" cy="324000"/>
          </a:xfrm>
          <a:prstGeom prst="triangle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71" name="等腰三角形 70"/>
          <p:cNvSpPr>
            <a:spLocks/>
          </p:cNvSpPr>
          <p:nvPr/>
        </p:nvSpPr>
        <p:spPr bwMode="auto">
          <a:xfrm>
            <a:off x="119296" y="188640"/>
            <a:ext cx="348248" cy="288032"/>
          </a:xfrm>
          <a:prstGeom prst="triangle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72" name="等腰三角形 71"/>
          <p:cNvSpPr>
            <a:spLocks/>
          </p:cNvSpPr>
          <p:nvPr/>
        </p:nvSpPr>
        <p:spPr bwMode="auto">
          <a:xfrm flipV="1">
            <a:off x="251520" y="764704"/>
            <a:ext cx="348248" cy="288032"/>
          </a:xfrm>
          <a:prstGeom prst="triangle">
            <a:avLst/>
          </a:prstGeom>
          <a:solidFill>
            <a:schemeClr val="accent6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15" name="Text Box 38"/>
          <p:cNvSpPr txBox="1">
            <a:spLocks noChangeArrowheads="1"/>
          </p:cNvSpPr>
          <p:nvPr userDrawn="1"/>
        </p:nvSpPr>
        <p:spPr bwMode="auto">
          <a:xfrm>
            <a:off x="5580434" y="260648"/>
            <a:ext cx="424815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D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epartment of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lectrical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ngineering</a:t>
            </a:r>
            <a:r>
              <a:rPr lang="en-US" altLang="zh-TW" sz="1800" b="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 </a:t>
            </a:r>
          </a:p>
        </p:txBody>
      </p:sp>
      <p:sp>
        <p:nvSpPr>
          <p:cNvPr id="16" name="文字方塊 15"/>
          <p:cNvSpPr txBox="1"/>
          <p:nvPr userDrawn="1"/>
        </p:nvSpPr>
        <p:spPr>
          <a:xfrm>
            <a:off x="4101769" y="6372789"/>
            <a:ext cx="433965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kern="120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Bodoni MT Condensed" panose="02070606080606020203" pitchFamily="18" charset="0"/>
                <a:ea typeface="新細明體" pitchFamily="18" charset="-120"/>
                <a:cs typeface="+mn-cs"/>
              </a:rPr>
              <a:t>Superfast Photonic &amp; Electronic Device Group</a:t>
            </a:r>
            <a:endParaRPr kumimoji="1" lang="zh-TW" altLang="en-US" sz="32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Bodoni MT Condensed" panose="02070606080606020203" pitchFamily="18" charset="0"/>
              <a:ea typeface="新細明體" pitchFamily="18" charset="-120"/>
              <a:cs typeface="+mn-cs"/>
            </a:endParaRPr>
          </a:p>
          <a:p>
            <a:endParaRPr kumimoji="1" lang="zh-TW" altLang="en-US" sz="18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Copperplate Gothic Light" panose="020E0507020206020404" pitchFamily="34" charset="0"/>
              <a:ea typeface="新細明體" pitchFamily="18" charset="-12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045" r:id="rId1"/>
    <p:sldLayoutId id="2147494121" r:id="rId2"/>
    <p:sldLayoutId id="2147494122" r:id="rId3"/>
    <p:sldLayoutId id="2147494123" r:id="rId4"/>
    <p:sldLayoutId id="2147494124" r:id="rId5"/>
    <p:sldLayoutId id="2147494031" r:id="rId6"/>
    <p:sldLayoutId id="2147494062" r:id="rId7"/>
    <p:sldLayoutId id="2147494063" r:id="rId8"/>
    <p:sldLayoutId id="2147494064" r:id="rId9"/>
    <p:sldLayoutId id="2147494119" r:id="rId10"/>
    <p:sldLayoutId id="2147494125" r:id="rId11"/>
    <p:sldLayoutId id="2147494127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Gill Sans MT" panose="020B0502020104020203" pitchFamily="34" charset="0"/>
          <a:ea typeface="微軟正黑體" panose="020B0604030504040204" pitchFamily="34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Gill Sans MT" panose="020B0502020104020203" pitchFamily="34" charset="0"/>
          <a:ea typeface="微軟正黑體" panose="020B0604030504040204" pitchFamily="34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Gill Sans MT" panose="020B0502020104020203" pitchFamily="34" charset="0"/>
          <a:ea typeface="微軟正黑體" panose="020B0604030504040204" pitchFamily="34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Gill Sans MT" panose="020B0502020104020203" pitchFamily="34" charset="0"/>
          <a:ea typeface="微軟正黑體" panose="020B0604030504040204" pitchFamily="34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kumimoji="1" sz="32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kumimoji="1" sz="2800" b="1">
          <a:solidFill>
            <a:srgbClr val="006699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kumimoji="1" sz="2400" b="1">
          <a:solidFill>
            <a:srgbClr val="33CCCC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kumimoji="1" sz="2000" b="1">
          <a:solidFill>
            <a:srgbClr val="66FFFF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700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08" r:id="rId1"/>
    <p:sldLayoutId id="2147494109" r:id="rId2"/>
    <p:sldLayoutId id="2147494110" r:id="rId3"/>
    <p:sldLayoutId id="2147494111" r:id="rId4"/>
    <p:sldLayoutId id="2147494112" r:id="rId5"/>
    <p:sldLayoutId id="2147494113" r:id="rId6"/>
    <p:sldLayoutId id="2147494114" r:id="rId7"/>
    <p:sldLayoutId id="2147494115" r:id="rId8"/>
    <p:sldLayoutId id="2147494116" r:id="rId9"/>
    <p:sldLayoutId id="2147494117" r:id="rId10"/>
    <p:sldLayoutId id="214749411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9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51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5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55.wmf"/><Relationship Id="rId4" Type="http://schemas.openxmlformats.org/officeDocument/2006/relationships/image" Target="../media/image52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57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22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62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61.wmf"/><Relationship Id="rId4" Type="http://schemas.openxmlformats.org/officeDocument/2006/relationships/image" Target="../media/image58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6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13" Type="http://schemas.openxmlformats.org/officeDocument/2006/relationships/oleObject" Target="../embeddings/oleObject28.bin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80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7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79.wmf"/><Relationship Id="rId4" Type="http://schemas.openxmlformats.org/officeDocument/2006/relationships/image" Target="../media/image76.wm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8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82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oleObject" Target="../embeddings/oleObject34.bin"/><Relationship Id="rId3" Type="http://schemas.openxmlformats.org/officeDocument/2006/relationships/image" Target="../media/image88.png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8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1.png"/><Relationship Id="rId11" Type="http://schemas.openxmlformats.org/officeDocument/2006/relationships/oleObject" Target="../embeddings/oleObject33.bin"/><Relationship Id="rId5" Type="http://schemas.openxmlformats.org/officeDocument/2006/relationships/image" Target="../media/image90.png"/><Relationship Id="rId10" Type="http://schemas.openxmlformats.org/officeDocument/2006/relationships/image" Target="../media/image85.wmf"/><Relationship Id="rId4" Type="http://schemas.openxmlformats.org/officeDocument/2006/relationships/image" Target="../media/image89.png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87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92.wmf"/><Relationship Id="rId12" Type="http://schemas.openxmlformats.org/officeDocument/2006/relationships/oleObject" Target="../embeddings/oleObject3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93.wmf"/><Relationship Id="rId5" Type="http://schemas.openxmlformats.org/officeDocument/2006/relationships/image" Target="../media/image96.png"/><Relationship Id="rId15" Type="http://schemas.openxmlformats.org/officeDocument/2006/relationships/image" Target="../media/image87.wmf"/><Relationship Id="rId10" Type="http://schemas.openxmlformats.org/officeDocument/2006/relationships/oleObject" Target="../embeddings/oleObject36.bin"/><Relationship Id="rId4" Type="http://schemas.openxmlformats.org/officeDocument/2006/relationships/image" Target="../media/image95.png"/><Relationship Id="rId9" Type="http://schemas.openxmlformats.org/officeDocument/2006/relationships/image" Target="../media/image91.png"/><Relationship Id="rId14" Type="http://schemas.openxmlformats.org/officeDocument/2006/relationships/oleObject" Target="../embeddings/oleObject34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100.wmf"/><Relationship Id="rId4" Type="http://schemas.openxmlformats.org/officeDocument/2006/relationships/image" Target="../media/image97.wmf"/><Relationship Id="rId9" Type="http://schemas.openxmlformats.org/officeDocument/2006/relationships/oleObject" Target="../embeddings/oleObject4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wmf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 txBox="1">
            <a:spLocks noChangeArrowheads="1"/>
          </p:cNvSpPr>
          <p:nvPr/>
        </p:nvSpPr>
        <p:spPr bwMode="auto">
          <a:xfrm>
            <a:off x="0" y="1484784"/>
            <a:ext cx="9107488" cy="30241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01600">
            <a:pattFill prst="wdDnDiag">
              <a:fgClr>
                <a:srgbClr val="003366"/>
              </a:fgClr>
              <a:bgClr>
                <a:srgbClr val="FFFFFF"/>
              </a:bgClr>
            </a:pattFill>
            <a:miter lim="800000"/>
            <a:headEnd/>
            <a:tailEnd/>
          </a:ln>
        </p:spPr>
        <p:txBody>
          <a:bodyPr anchor="ctr"/>
          <a:lstStyle>
            <a:lvl1pPr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sz="3600" dirty="0">
                <a:ln w="6350">
                  <a:solidFill>
                    <a:schemeClr val="accent3"/>
                  </a:solidFill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Low RIN, (Quasi-) SM, and High-Speed VCSELs for OI Application 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74140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9</a:t>
            </a:fld>
            <a:endParaRPr lang="en-US" altLang="zh-TW" dirty="0"/>
          </a:p>
        </p:txBody>
      </p:sp>
      <p:sp>
        <p:nvSpPr>
          <p:cNvPr id="5" name="文字方塊 4"/>
          <p:cNvSpPr txBox="1"/>
          <p:nvPr/>
        </p:nvSpPr>
        <p:spPr>
          <a:xfrm>
            <a:off x="0" y="1072540"/>
            <a:ext cx="9493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Introduction &amp; Motivation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/>
              <a:t>Ways to low RIN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1">
                    <a:lumMod val="85000"/>
                  </a:schemeClr>
                </a:solidFill>
              </a:rPr>
              <a:t>Our Achievements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1">
                    <a:lumMod val="85000"/>
                  </a:schemeClr>
                </a:solidFill>
              </a:rPr>
              <a:t>Conclusion and Future Work</a:t>
            </a:r>
          </a:p>
        </p:txBody>
      </p:sp>
      <p:sp>
        <p:nvSpPr>
          <p:cNvPr id="6" name="標題 2"/>
          <p:cNvSpPr txBox="1">
            <a:spLocks/>
          </p:cNvSpPr>
          <p:nvPr/>
        </p:nvSpPr>
        <p:spPr>
          <a:xfrm>
            <a:off x="0" y="711200"/>
            <a:ext cx="9144000" cy="917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4000" kern="0" dirty="0"/>
              <a:t>Outline</a:t>
            </a:r>
            <a:endParaRPr lang="zh-TW" alt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3218929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2720" y="1726970"/>
            <a:ext cx="4222337" cy="4264281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10</a:t>
            </a:fld>
            <a:endParaRPr lang="en-US" altLang="zh-TW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734158" y="570213"/>
            <a:ext cx="7997744" cy="650895"/>
          </a:xfrm>
        </p:spPr>
        <p:txBody>
          <a:bodyPr/>
          <a:lstStyle/>
          <a:p>
            <a:r>
              <a:rPr lang="en-US" altLang="zh-TW" sz="2800" dirty="0"/>
              <a:t> Need of controlled </a:t>
            </a:r>
            <a:r>
              <a:rPr lang="en-US" altLang="zh-TW" sz="2800" dirty="0" err="1"/>
              <a:t>Polarzation</a:t>
            </a:r>
            <a:r>
              <a:rPr lang="en-US" altLang="zh-TW" sz="2800" dirty="0"/>
              <a:t>-states?</a:t>
            </a:r>
            <a:endParaRPr lang="zh-TW" altLang="en-US" sz="28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987" y="1782153"/>
            <a:ext cx="3880915" cy="4400101"/>
          </a:xfrm>
          <a:prstGeom prst="rect">
            <a:avLst/>
          </a:prstGeom>
        </p:spPr>
      </p:pic>
      <p:sp>
        <p:nvSpPr>
          <p:cNvPr id="8" name="圓角矩形 7">
            <a:extLst>
              <a:ext uri="{FF2B5EF4-FFF2-40B4-BE49-F238E27FC236}">
                <a16:creationId xmlns:a16="http://schemas.microsoft.com/office/drawing/2014/main" id="{91A19DB3-3457-4B32-BCA9-8EFD5E95AB18}"/>
              </a:ext>
            </a:extLst>
          </p:cNvPr>
          <p:cNvSpPr/>
          <p:nvPr/>
        </p:nvSpPr>
        <p:spPr bwMode="auto">
          <a:xfrm>
            <a:off x="3216494" y="1269024"/>
            <a:ext cx="2495765" cy="158341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3232FF"/>
                </a:solidFill>
              </a:rPr>
              <a:t>If polarization states can’t be controlled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3232FF"/>
                </a:solidFill>
              </a:rPr>
              <a:t>RIN is more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500" dirty="0">
              <a:solidFill>
                <a:srgbClr val="3232FF"/>
              </a:solidFill>
            </a:endParaRP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06F453C4-4F42-42C2-A7CC-4A16F6683E91}"/>
              </a:ext>
            </a:extLst>
          </p:cNvPr>
          <p:cNvCxnSpPr>
            <a:cxnSpLocks/>
          </p:cNvCxnSpPr>
          <p:nvPr/>
        </p:nvCxnSpPr>
        <p:spPr bwMode="auto">
          <a:xfrm flipV="1">
            <a:off x="3446567" y="2293873"/>
            <a:ext cx="628739" cy="57485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橢圓 10"/>
          <p:cNvSpPr/>
          <p:nvPr/>
        </p:nvSpPr>
        <p:spPr bwMode="auto">
          <a:xfrm>
            <a:off x="2298222" y="2699563"/>
            <a:ext cx="1200888" cy="1097447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5831467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zh-TW" kern="100" dirty="0">
                <a:ea typeface="Times New Roman" panose="02020603050405020304" pitchFamily="18" charset="0"/>
              </a:rPr>
              <a:t> </a:t>
            </a:r>
            <a:r>
              <a:rPr lang="en-US" altLang="zh-TW" sz="1200" kern="100" dirty="0">
                <a:solidFill>
                  <a:srgbClr val="C00000"/>
                </a:solidFill>
                <a:latin typeface="Times New Roman" panose="02020603050405020304" pitchFamily="18" charset="0"/>
              </a:rPr>
              <a:t>T. Yoshikawa, T. Kawakami, H. Saito, H. </a:t>
            </a:r>
            <a:r>
              <a:rPr lang="en-US" altLang="zh-TW" sz="1200" kern="1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Kosaka</a:t>
            </a:r>
            <a:r>
              <a:rPr lang="en-US" altLang="zh-TW" sz="1200" kern="100" dirty="0">
                <a:solidFill>
                  <a:srgbClr val="C00000"/>
                </a:solidFill>
                <a:latin typeface="Times New Roman" panose="02020603050405020304" pitchFamily="18" charset="0"/>
              </a:rPr>
              <a:t>, M. </a:t>
            </a:r>
            <a:r>
              <a:rPr lang="en-US" altLang="zh-TW" sz="1200" kern="1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Kajita</a:t>
            </a:r>
            <a:r>
              <a:rPr lang="en-US" altLang="zh-TW" sz="1200" kern="100" dirty="0">
                <a:solidFill>
                  <a:srgbClr val="C00000"/>
                </a:solidFill>
                <a:latin typeface="Times New Roman" panose="02020603050405020304" pitchFamily="18" charset="0"/>
              </a:rPr>
              <a:t>, K. </a:t>
            </a:r>
            <a:r>
              <a:rPr lang="en-US" altLang="zh-TW" sz="1200" kern="1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Kurihara</a:t>
            </a:r>
            <a:r>
              <a:rPr lang="en-US" altLang="zh-TW" sz="1200" kern="100" dirty="0">
                <a:solidFill>
                  <a:srgbClr val="C00000"/>
                </a:solidFill>
                <a:latin typeface="Times New Roman" panose="02020603050405020304" pitchFamily="18" charset="0"/>
              </a:rPr>
              <a:t>, Y. Sugimoto, and K. </a:t>
            </a:r>
            <a:r>
              <a:rPr lang="en-US" altLang="zh-TW" sz="1200" kern="1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Kasahara</a:t>
            </a:r>
            <a:r>
              <a:rPr lang="en-US" altLang="zh-TW" sz="1200" kern="100" dirty="0">
                <a:solidFill>
                  <a:srgbClr val="C00000"/>
                </a:solidFill>
                <a:latin typeface="Times New Roman" panose="02020603050405020304" pitchFamily="18" charset="0"/>
              </a:rPr>
              <a:t>, "Polarization-controlled single-mode VCSEL," in </a:t>
            </a:r>
            <a:r>
              <a:rPr lang="en-US" altLang="zh-TW" sz="1200" i="1" kern="100" dirty="0">
                <a:solidFill>
                  <a:srgbClr val="C00000"/>
                </a:solidFill>
                <a:latin typeface="Times New Roman" panose="02020603050405020304" pitchFamily="18" charset="0"/>
              </a:rPr>
              <a:t>IEEE Journal of Quantum Electronics</a:t>
            </a:r>
            <a:r>
              <a:rPr lang="en-US" altLang="zh-TW" sz="1200" kern="100" dirty="0">
                <a:solidFill>
                  <a:srgbClr val="C00000"/>
                </a:solidFill>
                <a:latin typeface="Times New Roman" panose="02020603050405020304" pitchFamily="18" charset="0"/>
              </a:rPr>
              <a:t>, vol. 34, no. 6, pp. 1009-1015, June 1998, </a:t>
            </a:r>
            <a:r>
              <a:rPr lang="en-US" altLang="zh-TW" sz="1200" kern="1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doi</a:t>
            </a:r>
            <a:r>
              <a:rPr lang="en-US" altLang="zh-TW" sz="1200" kern="100" dirty="0">
                <a:solidFill>
                  <a:srgbClr val="C00000"/>
                </a:solidFill>
                <a:latin typeface="Times New Roman" panose="02020603050405020304" pitchFamily="18" charset="0"/>
              </a:rPr>
              <a:t>: 10.1109/3.678597.</a:t>
            </a:r>
            <a:endParaRPr lang="zh-TW" altLang="en-US" sz="1200" dirty="0">
              <a:solidFill>
                <a:srgbClr val="C00000"/>
              </a:solidFill>
            </a:endParaRPr>
          </a:p>
        </p:txBody>
      </p:sp>
      <p:sp>
        <p:nvSpPr>
          <p:cNvPr id="14" name="圓角矩形 13">
            <a:extLst>
              <a:ext uri="{FF2B5EF4-FFF2-40B4-BE49-F238E27FC236}">
                <a16:creationId xmlns:a16="http://schemas.microsoft.com/office/drawing/2014/main" id="{91A19DB3-3457-4B32-BCA9-8EFD5E95AB18}"/>
              </a:ext>
            </a:extLst>
          </p:cNvPr>
          <p:cNvSpPr/>
          <p:nvPr/>
        </p:nvSpPr>
        <p:spPr bwMode="auto">
          <a:xfrm>
            <a:off x="3216494" y="4170373"/>
            <a:ext cx="2525982" cy="132802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3232FF"/>
                </a:solidFill>
              </a:rPr>
              <a:t>RIN is caused by energy partition between orthogonal modes</a:t>
            </a:r>
            <a:endParaRPr lang="zh-TW" altLang="en-US" sz="1800" dirty="0">
              <a:solidFill>
                <a:srgbClr val="3232FF"/>
              </a:solidFill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06F453C4-4F42-42C2-A7CC-4A16F6683E91}"/>
              </a:ext>
            </a:extLst>
          </p:cNvPr>
          <p:cNvCxnSpPr>
            <a:cxnSpLocks/>
          </p:cNvCxnSpPr>
          <p:nvPr/>
        </p:nvCxnSpPr>
        <p:spPr bwMode="auto">
          <a:xfrm flipH="1">
            <a:off x="5712259" y="4138085"/>
            <a:ext cx="819439" cy="26107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箭號: 向下 1">
            <a:extLst>
              <a:ext uri="{FF2B5EF4-FFF2-40B4-BE49-F238E27FC236}">
                <a16:creationId xmlns:a16="http://schemas.microsoft.com/office/drawing/2014/main" id="{77CF462B-A773-4CCB-AB2F-6C711E2EA4A9}"/>
              </a:ext>
            </a:extLst>
          </p:cNvPr>
          <p:cNvSpPr/>
          <p:nvPr/>
        </p:nvSpPr>
        <p:spPr bwMode="auto">
          <a:xfrm>
            <a:off x="1872292" y="3647898"/>
            <a:ext cx="356088" cy="582754"/>
          </a:xfrm>
          <a:prstGeom prst="downArrow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16" name="箭號: 向下 15">
            <a:extLst>
              <a:ext uri="{FF2B5EF4-FFF2-40B4-BE49-F238E27FC236}">
                <a16:creationId xmlns:a16="http://schemas.microsoft.com/office/drawing/2014/main" id="{2A153535-2CC3-4BF3-A544-7FB12A20BF90}"/>
              </a:ext>
            </a:extLst>
          </p:cNvPr>
          <p:cNvSpPr/>
          <p:nvPr/>
        </p:nvSpPr>
        <p:spPr bwMode="auto">
          <a:xfrm>
            <a:off x="6632641" y="3567733"/>
            <a:ext cx="356088" cy="582754"/>
          </a:xfrm>
          <a:prstGeom prst="downArrow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00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3CA1E3C-31A7-4A4D-AD57-72933CA3A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2000" dirty="0"/>
              <a:t>4 ways to achieve single- polarized structures</a:t>
            </a:r>
          </a:p>
          <a:p>
            <a:pPr marL="0" indent="0">
              <a:buNone/>
            </a:pPr>
            <a:endParaRPr lang="en-US" altLang="zh-TW" sz="2000" dirty="0"/>
          </a:p>
          <a:p>
            <a:r>
              <a:rPr lang="en-US" altLang="zh-TW" sz="2000" dirty="0"/>
              <a:t>Epitaxial-growth on misoriented substrates</a:t>
            </a:r>
          </a:p>
          <a:p>
            <a:endParaRPr lang="en-US" altLang="zh-TW" sz="2000" dirty="0"/>
          </a:p>
          <a:p>
            <a:r>
              <a:rPr lang="en-US" altLang="zh-TW" sz="2000" dirty="0"/>
              <a:t>Anisotropic side-wall posts</a:t>
            </a:r>
          </a:p>
          <a:p>
            <a:endParaRPr lang="en-US" altLang="zh-TW" sz="2000" dirty="0"/>
          </a:p>
          <a:p>
            <a:r>
              <a:rPr lang="en-US" altLang="zh-TW" sz="2000" dirty="0"/>
              <a:t>Elliptical Surface Etching of DBR layers</a:t>
            </a:r>
          </a:p>
          <a:p>
            <a:pPr marL="0" indent="0">
              <a:buNone/>
            </a:pPr>
            <a:endParaRPr lang="en-US" altLang="zh-TW" sz="2000" dirty="0"/>
          </a:p>
          <a:p>
            <a:r>
              <a:rPr lang="en-US" altLang="zh-TW" sz="2000" dirty="0"/>
              <a:t>Implementing linear grating on top-most DBR mirrors</a:t>
            </a:r>
          </a:p>
          <a:p>
            <a:endParaRPr lang="en-US" altLang="zh-TW" sz="2000" dirty="0"/>
          </a:p>
          <a:p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A01A9F2-0347-45F1-BBAE-92362FC649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11</a:t>
            </a:fld>
            <a:endParaRPr lang="en-US" altLang="zh-TW" dirty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A2BFDC2F-6564-4985-9278-B1B5A48D9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37179"/>
            <a:ext cx="8022981" cy="963022"/>
          </a:xfrm>
        </p:spPr>
        <p:txBody>
          <a:bodyPr/>
          <a:lstStyle/>
          <a:p>
            <a:r>
              <a:rPr lang="en-US" altLang="zh-TW" sz="3200" dirty="0"/>
              <a:t>How to achieve single-polarized structure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114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3E5E69A-0DA6-4DC2-9ABD-4E0D40DD5F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12</a:t>
            </a:fld>
            <a:endParaRPr lang="en-US" altLang="zh-TW" dirty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03BE003-0484-41DA-BBEE-A2A14A3E5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3662"/>
            <a:ext cx="8110904" cy="579016"/>
          </a:xfrm>
        </p:spPr>
        <p:txBody>
          <a:bodyPr/>
          <a:lstStyle/>
          <a:p>
            <a:r>
              <a:rPr lang="en-US" altLang="zh-TW" sz="2800" dirty="0"/>
              <a:t>Epitaxial-growth on misoriented substrates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E16062D-503E-44D9-9396-C5EB760AD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915" y="1765661"/>
            <a:ext cx="3187277" cy="198179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8221A03-5D7C-4E92-B296-6930D28E5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253" y="1607312"/>
            <a:ext cx="3723289" cy="3790480"/>
          </a:xfrm>
          <a:prstGeom prst="rect">
            <a:avLst/>
          </a:prstGeom>
        </p:spPr>
      </p:pic>
      <p:sp>
        <p:nvSpPr>
          <p:cNvPr id="11" name="圓角矩形 7">
            <a:extLst>
              <a:ext uri="{FF2B5EF4-FFF2-40B4-BE49-F238E27FC236}">
                <a16:creationId xmlns:a16="http://schemas.microsoft.com/office/drawing/2014/main" id="{91A19DB3-3457-4B32-BCA9-8EFD5E95AB18}"/>
              </a:ext>
            </a:extLst>
          </p:cNvPr>
          <p:cNvSpPr/>
          <p:nvPr/>
        </p:nvSpPr>
        <p:spPr bwMode="auto">
          <a:xfrm>
            <a:off x="1747716" y="5673707"/>
            <a:ext cx="2820181" cy="61293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Better control of polarization states</a:t>
            </a:r>
            <a:endParaRPr lang="zh-TW" altLang="en-US" sz="1500" dirty="0">
              <a:solidFill>
                <a:srgbClr val="3232FF"/>
              </a:solidFill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06F453C4-4F42-42C2-A7CC-4A16F6683E91}"/>
              </a:ext>
            </a:extLst>
          </p:cNvPr>
          <p:cNvCxnSpPr>
            <a:cxnSpLocks/>
          </p:cNvCxnSpPr>
          <p:nvPr/>
        </p:nvCxnSpPr>
        <p:spPr bwMode="auto">
          <a:xfrm flipH="1">
            <a:off x="3319993" y="4624754"/>
            <a:ext cx="750845" cy="101794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圓角矩形 7">
            <a:extLst>
              <a:ext uri="{FF2B5EF4-FFF2-40B4-BE49-F238E27FC236}">
                <a16:creationId xmlns:a16="http://schemas.microsoft.com/office/drawing/2014/main" id="{C416B9CB-9158-4C91-AF47-6DF64F22EEC9}"/>
              </a:ext>
            </a:extLst>
          </p:cNvPr>
          <p:cNvSpPr/>
          <p:nvPr/>
        </p:nvSpPr>
        <p:spPr bwMode="auto">
          <a:xfrm>
            <a:off x="65711" y="3759422"/>
            <a:ext cx="2912635" cy="144720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altLang="zh-TW" sz="1600" dirty="0">
                <a:solidFill>
                  <a:srgbClr val="0066FF"/>
                </a:solidFill>
              </a:rPr>
              <a:t>780 nm VCSEL grown on (001) GaAs substrate tilted at an angle of 2° towards (111) axis</a:t>
            </a:r>
            <a:endParaRPr lang="zh-TW" altLang="en-US" sz="1600" dirty="0">
              <a:solidFill>
                <a:srgbClr val="0066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500" dirty="0">
              <a:solidFill>
                <a:srgbClr val="3232FF"/>
              </a:solidFill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3AB35A67-3C20-4A40-90F7-73FEF1CB038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371600" y="3297115"/>
            <a:ext cx="99661" cy="401593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BE48F30-B16A-40CB-8D05-39FE2E35EEA4}"/>
              </a:ext>
            </a:extLst>
          </p:cNvPr>
          <p:cNvSpPr txBox="1"/>
          <p:nvPr/>
        </p:nvSpPr>
        <p:spPr>
          <a:xfrm>
            <a:off x="4572000" y="5726458"/>
            <a:ext cx="435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0" dirty="0">
                <a:solidFill>
                  <a:srgbClr val="C00000"/>
                </a:solidFill>
              </a:rPr>
              <a:t>Young-Gu </a:t>
            </a:r>
            <a:r>
              <a:rPr lang="en-US" altLang="zh-TW" sz="1200" b="0" dirty="0" err="1">
                <a:solidFill>
                  <a:srgbClr val="C00000"/>
                </a:solidFill>
              </a:rPr>
              <a:t>Jua</a:t>
            </a:r>
            <a:r>
              <a:rPr lang="en-US" altLang="zh-TW" sz="1200" b="0" dirty="0">
                <a:solidFill>
                  <a:srgbClr val="C00000"/>
                </a:solidFill>
              </a:rPr>
              <a:t> and Yong-</a:t>
            </a:r>
            <a:r>
              <a:rPr lang="en-US" altLang="zh-TW" sz="1200" b="0" dirty="0" err="1">
                <a:solidFill>
                  <a:srgbClr val="C00000"/>
                </a:solidFill>
              </a:rPr>
              <a:t>Hee</a:t>
            </a:r>
            <a:r>
              <a:rPr lang="en-US" altLang="zh-TW" sz="1200" b="0" dirty="0">
                <a:solidFill>
                  <a:srgbClr val="C00000"/>
                </a:solidFill>
              </a:rPr>
              <a:t> Lee</a:t>
            </a:r>
          </a:p>
          <a:p>
            <a:r>
              <a:rPr lang="en-US" altLang="zh-TW" sz="1200" b="0" dirty="0">
                <a:solidFill>
                  <a:srgbClr val="C00000"/>
                </a:solidFill>
              </a:rPr>
              <a:t>Hyun-Kuk Shin and Il Kim</a:t>
            </a:r>
          </a:p>
          <a:p>
            <a:r>
              <a:rPr lang="en-US" altLang="zh-TW" sz="1200" b="0" dirty="0">
                <a:solidFill>
                  <a:srgbClr val="C00000"/>
                </a:solidFill>
              </a:rPr>
              <a:t>Received 28 April 1997; accepted for publication 6 June 1997</a:t>
            </a:r>
            <a:endParaRPr lang="zh-TW" altLang="en-US" sz="1200" dirty="0">
              <a:solidFill>
                <a:srgbClr val="C00000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5FE9590-D821-4EB4-822C-9625C48F8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003" y="1496442"/>
            <a:ext cx="2524022" cy="3911894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7DA233CC-7F21-4CCE-9566-9242037D8F72}"/>
              </a:ext>
            </a:extLst>
          </p:cNvPr>
          <p:cNvSpPr/>
          <p:nvPr/>
        </p:nvSpPr>
        <p:spPr bwMode="auto">
          <a:xfrm>
            <a:off x="4816818" y="1606914"/>
            <a:ext cx="981418" cy="1357584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94CF54FC-14AB-444C-B8CF-F80CC1B041C1}"/>
              </a:ext>
            </a:extLst>
          </p:cNvPr>
          <p:cNvSpPr/>
          <p:nvPr/>
        </p:nvSpPr>
        <p:spPr bwMode="auto">
          <a:xfrm>
            <a:off x="4847638" y="3282620"/>
            <a:ext cx="981418" cy="1357584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0AD7A9A3-A232-4F3F-9404-086C3EE25F9C}"/>
              </a:ext>
            </a:extLst>
          </p:cNvPr>
          <p:cNvCxnSpPr>
            <a:cxnSpLocks/>
          </p:cNvCxnSpPr>
          <p:nvPr/>
        </p:nvCxnSpPr>
        <p:spPr bwMode="auto">
          <a:xfrm>
            <a:off x="5722863" y="2721017"/>
            <a:ext cx="341333" cy="354351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FC2777B6-F4B3-4696-838D-A7FA6AFAA23F}"/>
              </a:ext>
            </a:extLst>
          </p:cNvPr>
          <p:cNvCxnSpPr>
            <a:cxnSpLocks/>
          </p:cNvCxnSpPr>
          <p:nvPr/>
        </p:nvCxnSpPr>
        <p:spPr bwMode="auto">
          <a:xfrm flipV="1">
            <a:off x="5728668" y="3207317"/>
            <a:ext cx="335528" cy="21235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圓角矩形 7">
            <a:extLst>
              <a:ext uri="{FF2B5EF4-FFF2-40B4-BE49-F238E27FC236}">
                <a16:creationId xmlns:a16="http://schemas.microsoft.com/office/drawing/2014/main" id="{52BABB6F-0E68-46C5-8780-2F0BE22B2277}"/>
              </a:ext>
            </a:extLst>
          </p:cNvPr>
          <p:cNvSpPr/>
          <p:nvPr/>
        </p:nvSpPr>
        <p:spPr bwMode="auto">
          <a:xfrm>
            <a:off x="6182029" y="3075368"/>
            <a:ext cx="2825233" cy="35754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Strong polarization in 011-</a:t>
            </a:r>
            <a:endParaRPr lang="zh-TW" altLang="en-US" sz="15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173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ADC6752-20FB-4FBD-96F9-F3315B8AE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F6DE11F-BEA3-4ADE-A667-C36A531309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13</a:t>
            </a:fld>
            <a:endParaRPr lang="en-US" altLang="zh-TW" dirty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E3E36F92-9535-47F4-B929-78E5F5470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3661"/>
            <a:ext cx="7886700" cy="1325563"/>
          </a:xfrm>
        </p:spPr>
        <p:txBody>
          <a:bodyPr/>
          <a:lstStyle/>
          <a:p>
            <a:r>
              <a:rPr lang="en-US" altLang="zh-TW" sz="3600" dirty="0"/>
              <a:t>Anisotropic side-wall posts</a:t>
            </a:r>
            <a:br>
              <a:rPr lang="en-US" altLang="zh-TW" sz="3600" dirty="0"/>
            </a:br>
            <a:br>
              <a:rPr lang="en-US" altLang="zh-TW" sz="3600" dirty="0"/>
            </a:br>
            <a:endParaRPr lang="zh-TW" altLang="en-US" sz="36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50" y="2098627"/>
            <a:ext cx="3152729" cy="260015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266" y="1475361"/>
            <a:ext cx="4109396" cy="235612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299" y="3892992"/>
            <a:ext cx="4255136" cy="242927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6742AC0-2FB7-40E4-B2F7-BF9FD539AF71}"/>
              </a:ext>
            </a:extLst>
          </p:cNvPr>
          <p:cNvSpPr txBox="1"/>
          <p:nvPr/>
        </p:nvSpPr>
        <p:spPr>
          <a:xfrm>
            <a:off x="141871" y="5737935"/>
            <a:ext cx="6007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0" dirty="0">
                <a:solidFill>
                  <a:srgbClr val="C00000"/>
                </a:solidFill>
              </a:rPr>
              <a:t>Takashi Yoshikawa, Takeshi Kawakami, Hideaki Saito, Hideo </a:t>
            </a:r>
            <a:r>
              <a:rPr lang="en-US" altLang="zh-TW" sz="1200" b="0" dirty="0" err="1">
                <a:solidFill>
                  <a:srgbClr val="C00000"/>
                </a:solidFill>
              </a:rPr>
              <a:t>Kosaka</a:t>
            </a:r>
            <a:r>
              <a:rPr lang="en-US" altLang="zh-TW" sz="1200" b="0" dirty="0">
                <a:solidFill>
                  <a:srgbClr val="C00000"/>
                </a:solidFill>
              </a:rPr>
              <a:t>, </a:t>
            </a:r>
            <a:r>
              <a:rPr lang="en-US" altLang="zh-TW" sz="1200" b="0" dirty="0" err="1">
                <a:solidFill>
                  <a:srgbClr val="C00000"/>
                </a:solidFill>
              </a:rPr>
              <a:t>Mikiyasu</a:t>
            </a:r>
            <a:r>
              <a:rPr lang="en-US" altLang="zh-TW" sz="1200" b="0" dirty="0">
                <a:solidFill>
                  <a:srgbClr val="C00000"/>
                </a:solidFill>
              </a:rPr>
              <a:t> </a:t>
            </a:r>
            <a:r>
              <a:rPr lang="en-US" altLang="zh-TW" sz="1200" b="0" dirty="0" err="1">
                <a:solidFill>
                  <a:srgbClr val="C00000"/>
                </a:solidFill>
              </a:rPr>
              <a:t>Kajita</a:t>
            </a:r>
            <a:r>
              <a:rPr lang="en-US" altLang="zh-TW" sz="1200" b="0" dirty="0">
                <a:solidFill>
                  <a:srgbClr val="C00000"/>
                </a:solidFill>
              </a:rPr>
              <a:t>,</a:t>
            </a:r>
          </a:p>
          <a:p>
            <a:r>
              <a:rPr lang="en-US" altLang="zh-TW" sz="1200" b="0" dirty="0">
                <a:solidFill>
                  <a:srgbClr val="C00000"/>
                </a:solidFill>
              </a:rPr>
              <a:t>Kaori </a:t>
            </a:r>
            <a:r>
              <a:rPr lang="en-US" altLang="zh-TW" sz="1200" b="0" dirty="0" err="1">
                <a:solidFill>
                  <a:srgbClr val="C00000"/>
                </a:solidFill>
              </a:rPr>
              <a:t>Kurihara</a:t>
            </a:r>
            <a:r>
              <a:rPr lang="en-US" altLang="zh-TW" sz="1200" b="0" dirty="0">
                <a:solidFill>
                  <a:srgbClr val="C00000"/>
                </a:solidFill>
              </a:rPr>
              <a:t>, Yoshimasa Sugimoto, and Kenichi Kasahara</a:t>
            </a:r>
          </a:p>
          <a:p>
            <a:r>
              <a:rPr lang="en-US" altLang="zh-TW" sz="1200" b="0" dirty="0">
                <a:solidFill>
                  <a:srgbClr val="C00000"/>
                </a:solidFill>
              </a:rPr>
              <a:t>IEEE JOURNAL OF QUANTUM ELECTRONICS, VOL. 34, NO. 6, JUNE 1998</a:t>
            </a:r>
            <a:endParaRPr lang="zh-TW" altLang="en-US" sz="1200" dirty="0">
              <a:solidFill>
                <a:srgbClr val="C00000"/>
              </a:solidFill>
            </a:endParaRPr>
          </a:p>
        </p:txBody>
      </p:sp>
      <p:sp>
        <p:nvSpPr>
          <p:cNvPr id="20" name="圓角矩形 7">
            <a:extLst>
              <a:ext uri="{FF2B5EF4-FFF2-40B4-BE49-F238E27FC236}">
                <a16:creationId xmlns:a16="http://schemas.microsoft.com/office/drawing/2014/main" id="{3CF51BEB-47AA-4B2C-AF6F-F7828571F26C}"/>
              </a:ext>
            </a:extLst>
          </p:cNvPr>
          <p:cNvSpPr/>
          <p:nvPr/>
        </p:nvSpPr>
        <p:spPr bwMode="auto">
          <a:xfrm>
            <a:off x="288195" y="4690433"/>
            <a:ext cx="2820181" cy="112371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Polarization states will always be along longest axis of rectangular mesa structure</a:t>
            </a: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77519EA-665B-4D78-A690-CC18E66183BB}"/>
              </a:ext>
            </a:extLst>
          </p:cNvPr>
          <p:cNvCxnSpPr>
            <a:cxnSpLocks/>
          </p:cNvCxnSpPr>
          <p:nvPr/>
        </p:nvCxnSpPr>
        <p:spPr bwMode="auto">
          <a:xfrm flipV="1">
            <a:off x="3821266" y="4113076"/>
            <a:ext cx="1111219" cy="539416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圖片 6">
            <a:extLst>
              <a:ext uri="{FF2B5EF4-FFF2-40B4-BE49-F238E27FC236}">
                <a16:creationId xmlns:a16="http://schemas.microsoft.com/office/drawing/2014/main" id="{D046B285-EEA4-4052-BEEE-AC2BE8C7A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63" y="1882570"/>
            <a:ext cx="3171674" cy="243161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D5D7D11-0E82-4656-A01F-DB68344F0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887" y="1979097"/>
            <a:ext cx="3562350" cy="2352675"/>
          </a:xfrm>
          <a:prstGeom prst="rect">
            <a:avLst/>
          </a:prstGeom>
        </p:spPr>
      </p:pic>
      <p:sp>
        <p:nvSpPr>
          <p:cNvPr id="23" name="圓角矩形 7">
            <a:extLst>
              <a:ext uri="{FF2B5EF4-FFF2-40B4-BE49-F238E27FC236}">
                <a16:creationId xmlns:a16="http://schemas.microsoft.com/office/drawing/2014/main" id="{1966BC4D-1EBE-4D6D-8F5A-AD067AEF84C1}"/>
              </a:ext>
            </a:extLst>
          </p:cNvPr>
          <p:cNvSpPr/>
          <p:nvPr/>
        </p:nvSpPr>
        <p:spPr bwMode="auto">
          <a:xfrm>
            <a:off x="1583983" y="4278850"/>
            <a:ext cx="2820181" cy="61293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 Polarization states changes with change in mesa shape</a:t>
            </a: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4A2F4A07-DC46-4C1A-9678-9C3371D2C097}"/>
              </a:ext>
            </a:extLst>
          </p:cNvPr>
          <p:cNvCxnSpPr>
            <a:cxnSpLocks/>
          </p:cNvCxnSpPr>
          <p:nvPr/>
        </p:nvCxnSpPr>
        <p:spPr bwMode="auto">
          <a:xfrm flipV="1">
            <a:off x="4271887" y="4022939"/>
            <a:ext cx="581313" cy="61766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爆炸 1 39"/>
          <p:cNvSpPr/>
          <p:nvPr/>
        </p:nvSpPr>
        <p:spPr bwMode="auto">
          <a:xfrm>
            <a:off x="1691305" y="1618162"/>
            <a:ext cx="6962615" cy="4408408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IN" altLang="zh-TW" sz="2400" dirty="0">
                <a:solidFill>
                  <a:srgbClr val="0066FF"/>
                </a:solidFill>
              </a:rPr>
              <a:t>It will </a:t>
            </a:r>
            <a:r>
              <a:rPr lang="en-US" altLang="zh-TW" sz="2400" dirty="0">
                <a:solidFill>
                  <a:srgbClr val="0066FF"/>
                </a:solidFill>
              </a:rPr>
              <a:t>reduce photon lifetime, which results in</a:t>
            </a:r>
            <a:r>
              <a:rPr lang="zh-TW" altLang="en-US" sz="2400" dirty="0">
                <a:solidFill>
                  <a:srgbClr val="0066FF"/>
                </a:solidFill>
              </a:rPr>
              <a:t> </a:t>
            </a:r>
            <a:r>
              <a:rPr lang="en-US" altLang="zh-TW" sz="2400" dirty="0">
                <a:solidFill>
                  <a:srgbClr val="0066FF"/>
                </a:solidFill>
              </a:rPr>
              <a:t>increase of RIN</a:t>
            </a:r>
            <a:endParaRPr lang="zh-TW" altLang="en-US" sz="2400" dirty="0">
              <a:solidFill>
                <a:srgbClr val="0066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24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743487D-40A1-4A33-A1C3-07456FAA1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89150"/>
            <a:ext cx="4867275" cy="3629025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1030E7A-7CFC-4130-A531-1332A6E6EF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14</a:t>
            </a:fld>
            <a:endParaRPr lang="en-US" altLang="zh-TW" dirty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EE199CDC-FAB5-4A20-960D-A271A634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7686"/>
            <a:ext cx="7812769" cy="602029"/>
          </a:xfrm>
        </p:spPr>
        <p:txBody>
          <a:bodyPr/>
          <a:lstStyle/>
          <a:p>
            <a:r>
              <a:rPr lang="en-US" altLang="zh-TW" sz="2800" dirty="0"/>
              <a:t>Elliptical Surface Etching of DBR layers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47CA98A-0466-44FF-B249-AD2EF2307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698" y="1876425"/>
            <a:ext cx="3810827" cy="3252787"/>
          </a:xfrm>
          <a:prstGeom prst="rect">
            <a:avLst/>
          </a:prstGeom>
        </p:spPr>
      </p:pic>
      <p:sp>
        <p:nvSpPr>
          <p:cNvPr id="7" name="圓角矩形 7">
            <a:extLst>
              <a:ext uri="{FF2B5EF4-FFF2-40B4-BE49-F238E27FC236}">
                <a16:creationId xmlns:a16="http://schemas.microsoft.com/office/drawing/2014/main" id="{C07F418D-BD75-4C3D-A728-D54E0D80E2C5}"/>
              </a:ext>
            </a:extLst>
          </p:cNvPr>
          <p:cNvSpPr/>
          <p:nvPr/>
        </p:nvSpPr>
        <p:spPr bwMode="auto">
          <a:xfrm>
            <a:off x="5396029" y="5567033"/>
            <a:ext cx="3619278" cy="61293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Show good control in polarization-states</a:t>
            </a:r>
            <a:endParaRPr lang="zh-TW" altLang="en-US" sz="1500" dirty="0">
              <a:solidFill>
                <a:srgbClr val="3232FF"/>
              </a:solidFill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F015B284-B533-48B9-8F13-2A1FFF624459}"/>
              </a:ext>
            </a:extLst>
          </p:cNvPr>
          <p:cNvCxnSpPr>
            <a:cxnSpLocks/>
          </p:cNvCxnSpPr>
          <p:nvPr/>
        </p:nvCxnSpPr>
        <p:spPr bwMode="auto">
          <a:xfrm>
            <a:off x="6953141" y="4570877"/>
            <a:ext cx="0" cy="55833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07BB795E-C235-4541-9316-1E211BF92AE2}"/>
              </a:ext>
            </a:extLst>
          </p:cNvPr>
          <p:cNvSpPr/>
          <p:nvPr/>
        </p:nvSpPr>
        <p:spPr>
          <a:xfrm>
            <a:off x="0" y="58423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b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Pierluigi</a:t>
            </a:r>
            <a:r>
              <a:rPr lang="en-US" altLang="zh-TW" sz="1200" b="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1200" b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Debernardi</a:t>
            </a:r>
            <a:r>
              <a:rPr lang="en-US" altLang="zh-TW" sz="1200" b="0" dirty="0">
                <a:solidFill>
                  <a:srgbClr val="C00000"/>
                </a:solidFill>
                <a:latin typeface="Times New Roman" panose="02020603050405020304" pitchFamily="18" charset="0"/>
              </a:rPr>
              <a:t>, Heiko J. </a:t>
            </a:r>
            <a:r>
              <a:rPr lang="en-US" altLang="zh-TW" sz="1200" b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Unold</a:t>
            </a:r>
            <a:r>
              <a:rPr lang="en-US" altLang="zh-TW" sz="1200" b="0" dirty="0">
                <a:solidFill>
                  <a:srgbClr val="C00000"/>
                </a:solidFill>
                <a:latin typeface="Times New Roman" panose="02020603050405020304" pitchFamily="18" charset="0"/>
              </a:rPr>
              <a:t>, Juergen </a:t>
            </a:r>
            <a:r>
              <a:rPr lang="en-US" altLang="zh-TW" sz="1200" b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Maehnss</a:t>
            </a:r>
            <a:r>
              <a:rPr lang="en-US" altLang="zh-TW" sz="1200" b="0" dirty="0">
                <a:solidFill>
                  <a:srgbClr val="C00000"/>
                </a:solidFill>
                <a:latin typeface="Times New Roman" panose="02020603050405020304" pitchFamily="18" charset="0"/>
              </a:rPr>
              <a:t>, Rainer </a:t>
            </a:r>
            <a:r>
              <a:rPr lang="en-US" altLang="zh-TW" sz="1200" b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Michalzik</a:t>
            </a:r>
            <a:r>
              <a:rPr lang="en-US" altLang="zh-TW" sz="1200" b="0" dirty="0">
                <a:solidFill>
                  <a:srgbClr val="C00000"/>
                </a:solidFill>
                <a:latin typeface="Times New Roman" panose="02020603050405020304" pitchFamily="18" charset="0"/>
              </a:rPr>
              <a:t>, Gian Paolo </a:t>
            </a:r>
            <a:r>
              <a:rPr lang="en-US" altLang="zh-TW" sz="1200" b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Bava</a:t>
            </a:r>
            <a:r>
              <a:rPr lang="en-US" altLang="zh-TW" sz="1200" b="0" dirty="0">
                <a:solidFill>
                  <a:srgbClr val="C00000"/>
                </a:solidFill>
                <a:latin typeface="Times New Roman" panose="02020603050405020304" pitchFamily="18" charset="0"/>
              </a:rPr>
              <a:t>, and</a:t>
            </a:r>
          </a:p>
          <a:p>
            <a:r>
              <a:rPr lang="en-US" altLang="zh-TW" sz="1200" b="0" dirty="0">
                <a:solidFill>
                  <a:srgbClr val="C00000"/>
                </a:solidFill>
                <a:latin typeface="Times New Roman" panose="02020603050405020304" pitchFamily="18" charset="0"/>
              </a:rPr>
              <a:t>Karl Joachim Ebeling</a:t>
            </a:r>
          </a:p>
          <a:p>
            <a:r>
              <a:rPr lang="en-US" altLang="zh-TW" sz="1200" b="0" dirty="0">
                <a:solidFill>
                  <a:srgbClr val="C00000"/>
                </a:solidFill>
              </a:rPr>
              <a:t>IEEE JOURNAL OF SELECTED TOPICS IN QUANTUM ELECTRONICS, VOL. 9, NO. 5, SEPTEMBER/OCTOBER 2003</a:t>
            </a:r>
            <a:endParaRPr lang="zh-TW" altLang="en-US" sz="1200" dirty="0">
              <a:solidFill>
                <a:srgbClr val="C00000"/>
              </a:solidFill>
            </a:endParaRPr>
          </a:p>
        </p:txBody>
      </p:sp>
      <p:sp>
        <p:nvSpPr>
          <p:cNvPr id="9" name="爆炸 1 39"/>
          <p:cNvSpPr/>
          <p:nvPr/>
        </p:nvSpPr>
        <p:spPr bwMode="auto">
          <a:xfrm>
            <a:off x="1335791" y="2089150"/>
            <a:ext cx="6962615" cy="4408408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IN" altLang="zh-TW" sz="2400" dirty="0">
                <a:solidFill>
                  <a:srgbClr val="0066FF"/>
                </a:solidFill>
              </a:rPr>
              <a:t>Etching mirror </a:t>
            </a:r>
          </a:p>
          <a:p>
            <a:pPr algn="ctr" eaLnBrk="1" hangingPunct="1"/>
            <a:r>
              <a:rPr lang="en-US" altLang="zh-TW" sz="2400" dirty="0">
                <a:solidFill>
                  <a:srgbClr val="0066FF"/>
                </a:solidFill>
              </a:rPr>
              <a:t>reduces photon lifetime, which will increase RIN</a:t>
            </a:r>
            <a:endParaRPr lang="zh-TW" altLang="en-US" sz="2400" dirty="0">
              <a:solidFill>
                <a:srgbClr val="0066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24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6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07D009F-AC3D-4175-9F82-392ADD99F7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15</a:t>
            </a:fld>
            <a:endParaRPr lang="en-US" altLang="zh-TW" dirty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3A140AF-AF91-42BA-A08E-51CB0FC0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90" y="405418"/>
            <a:ext cx="7886700" cy="1325563"/>
          </a:xfrm>
        </p:spPr>
        <p:txBody>
          <a:bodyPr/>
          <a:lstStyle/>
          <a:p>
            <a:r>
              <a:rPr lang="en-US" altLang="zh-TW" sz="3200" dirty="0"/>
              <a:t>Implementing the linear grating on the top-most DBR mirror</a:t>
            </a:r>
            <a:br>
              <a:rPr lang="en-US" altLang="zh-TW" dirty="0"/>
            </a:br>
            <a:br>
              <a:rPr lang="en-US" altLang="zh-TW" dirty="0"/>
            </a:br>
            <a:endParaRPr lang="zh-TW" altLang="en-US" dirty="0"/>
          </a:p>
        </p:txBody>
      </p:sp>
      <p:pic>
        <p:nvPicPr>
          <p:cNvPr id="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9" y="4875485"/>
            <a:ext cx="3083717" cy="1012965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C5D3A5F8-AEFE-4C1B-800A-D52E0EC07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1201"/>
            <a:ext cx="6708531" cy="1904436"/>
          </a:xfrm>
          <a:prstGeom prst="rect">
            <a:avLst/>
          </a:prstGeom>
        </p:spPr>
      </p:pic>
      <p:sp>
        <p:nvSpPr>
          <p:cNvPr id="6" name="TextBox 16"/>
          <p:cNvSpPr txBox="1"/>
          <p:nvPr/>
        </p:nvSpPr>
        <p:spPr>
          <a:xfrm>
            <a:off x="87923" y="2184870"/>
            <a:ext cx="2839915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TW" sz="1800" dirty="0">
                <a:solidFill>
                  <a:srgbClr val="FF0000"/>
                </a:solidFill>
                <a:latin typeface="+mn-lt"/>
              </a:rPr>
              <a:t>Grating structure on the topmost DBR layers</a:t>
            </a:r>
            <a:endParaRPr lang="zh-TW" altLang="en-US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983" y="4602149"/>
            <a:ext cx="2550922" cy="177064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EEB0EA0-8CE0-45C5-AD61-C8D2F77EBA00}"/>
              </a:ext>
            </a:extLst>
          </p:cNvPr>
          <p:cNvSpPr/>
          <p:nvPr/>
        </p:nvSpPr>
        <p:spPr>
          <a:xfrm>
            <a:off x="18368" y="6423283"/>
            <a:ext cx="9107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>
                <a:solidFill>
                  <a:srgbClr val="C00000"/>
                </a:solidFill>
                <a:latin typeface="Arial,Bold"/>
              </a:rPr>
              <a:t>ERIK HAGLUND,1,2 MEHDI JAHED,1 JOHAN S. GUSTAVSSON,1 ANDERS LARSSON,1,* JEROEN GOYVAERTS,3 ROEL BAETS,3 GUNTHER ROELKENS,3 MARC RENSING,4 AND PETER O’BRIEN4 </a:t>
            </a:r>
            <a:r>
              <a:rPr lang="en-US" altLang="zh-TW" sz="1000" b="0" dirty="0">
                <a:solidFill>
                  <a:srgbClr val="C00000"/>
                </a:solidFill>
              </a:rPr>
              <a:t>Vol. 27, No. 13 | 24 Jun 2019 | OPTICS EXPRESS 18892</a:t>
            </a:r>
            <a:endParaRPr lang="zh-TW" altLang="en-US" sz="1000" dirty="0">
              <a:solidFill>
                <a:srgbClr val="C00000"/>
              </a:solidFill>
            </a:endParaRPr>
          </a:p>
        </p:txBody>
      </p:sp>
      <p:sp>
        <p:nvSpPr>
          <p:cNvPr id="7" name="爆炸 1 39"/>
          <p:cNvSpPr/>
          <p:nvPr/>
        </p:nvSpPr>
        <p:spPr bwMode="auto">
          <a:xfrm>
            <a:off x="1627044" y="1770780"/>
            <a:ext cx="6962615" cy="4408408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IN" altLang="zh-TW" sz="2400" dirty="0">
                <a:solidFill>
                  <a:srgbClr val="0066FF"/>
                </a:solidFill>
              </a:rPr>
              <a:t>It will also</a:t>
            </a:r>
          </a:p>
          <a:p>
            <a:pPr algn="ctr" eaLnBrk="1" hangingPunct="1"/>
            <a:r>
              <a:rPr lang="en-US" altLang="zh-TW" sz="2400" dirty="0">
                <a:solidFill>
                  <a:srgbClr val="0066FF"/>
                </a:solidFill>
              </a:rPr>
              <a:t>reduce photon lifetime, which will increase RIN</a:t>
            </a:r>
            <a:endParaRPr lang="zh-TW" altLang="en-US" sz="2400" dirty="0">
              <a:solidFill>
                <a:srgbClr val="0066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24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8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1482671"/>
            <a:ext cx="9144000" cy="4680520"/>
          </a:xfrm>
        </p:spPr>
        <p:txBody>
          <a:bodyPr/>
          <a:lstStyle/>
          <a:p>
            <a:r>
              <a:rPr lang="en-US" altLang="zh-TW" sz="2800" dirty="0"/>
              <a:t>Do we have any better solution which can improve RIN</a:t>
            </a:r>
            <a:r>
              <a:rPr lang="zh-TW" altLang="en-US" sz="2800" dirty="0"/>
              <a:t> </a:t>
            </a:r>
            <a:r>
              <a:rPr lang="en-US" altLang="zh-TW" sz="2800" dirty="0"/>
              <a:t>without reducing photon lifetime?</a:t>
            </a:r>
            <a:endParaRPr lang="zh-TW" altLang="en-US" sz="2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16</a:t>
            </a:fld>
            <a:endParaRPr lang="en-US" altLang="zh-TW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605090"/>
            <a:ext cx="8066942" cy="678588"/>
          </a:xfrm>
        </p:spPr>
        <p:txBody>
          <a:bodyPr/>
          <a:lstStyle/>
          <a:p>
            <a:r>
              <a:rPr lang="en-US" altLang="zh-TW" dirty="0"/>
              <a:t> Our solution</a:t>
            </a:r>
            <a:endParaRPr lang="zh-TW" altLang="en-US" sz="32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A20CC8F-EF79-4FE3-ACE2-E73E237C3EAF}"/>
              </a:ext>
            </a:extLst>
          </p:cNvPr>
          <p:cNvSpPr/>
          <p:nvPr/>
        </p:nvSpPr>
        <p:spPr>
          <a:xfrm>
            <a:off x="119968" y="6124880"/>
            <a:ext cx="8900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 err="1">
                <a:solidFill>
                  <a:srgbClr val="C00000"/>
                </a:solidFill>
                <a:latin typeface="TeXGyreHeros-Bold"/>
              </a:rPr>
              <a:t>Jin</a:t>
            </a:r>
            <a:r>
              <a:rPr lang="en-US" altLang="zh-TW" sz="1200" dirty="0">
                <a:solidFill>
                  <a:srgbClr val="C00000"/>
                </a:solidFill>
                <a:latin typeface="TeXGyreHeros-Bold"/>
              </a:rPr>
              <a:t>-Wei Shi,1,* </a:t>
            </a:r>
            <a:r>
              <a:rPr lang="en-US" altLang="zh-TW" sz="1200" dirty="0" err="1">
                <a:solidFill>
                  <a:srgbClr val="C00000"/>
                </a:solidFill>
                <a:latin typeface="TeXGyreHeros-Bold"/>
              </a:rPr>
              <a:t>Zuhaib</a:t>
            </a:r>
            <a:r>
              <a:rPr lang="en-US" altLang="zh-TW" sz="1200" dirty="0">
                <a:solidFill>
                  <a:srgbClr val="C00000"/>
                </a:solidFill>
                <a:latin typeface="TeXGyreHeros-Bold"/>
              </a:rPr>
              <a:t> Khan,1 Ray-Hua Horng,2 Hsiao-Yun Yeh,2 Chun-Kai Huang,3 Cheng-Yi Liu,3 </a:t>
            </a:r>
            <a:r>
              <a:rPr lang="en-US" altLang="zh-TW" sz="1200" dirty="0" err="1">
                <a:solidFill>
                  <a:srgbClr val="C00000"/>
                </a:solidFill>
                <a:latin typeface="TeXGyreHeros-Bold"/>
              </a:rPr>
              <a:t>Jie</a:t>
            </a:r>
            <a:r>
              <a:rPr lang="en-US" altLang="zh-TW" sz="1200" dirty="0">
                <a:solidFill>
                  <a:srgbClr val="C00000"/>
                </a:solidFill>
                <a:latin typeface="TeXGyreHeros-Bold"/>
              </a:rPr>
              <a:t>-Chen Shih,1 Yung-Hao Chang,1 Jia-Liang Yen,4 AND Jinn-Kong </a:t>
            </a:r>
            <a:r>
              <a:rPr lang="en-US" altLang="zh-TW" sz="1200" dirty="0" err="1">
                <a:solidFill>
                  <a:srgbClr val="C00000"/>
                </a:solidFill>
                <a:latin typeface="TeXGyreHeros-Bold"/>
              </a:rPr>
              <a:t>Sheu</a:t>
            </a:r>
            <a:r>
              <a:rPr lang="en-US" altLang="zh-TW" sz="1200" dirty="0">
                <a:solidFill>
                  <a:srgbClr val="C00000"/>
                </a:solidFill>
                <a:latin typeface="TeXGyreHeros-Bold"/>
              </a:rPr>
              <a:t> </a:t>
            </a:r>
            <a:r>
              <a:rPr lang="en-US" altLang="zh-TW" sz="1200" b="0" dirty="0">
                <a:solidFill>
                  <a:srgbClr val="C00000"/>
                </a:solidFill>
              </a:rPr>
              <a:t>Vol. 45, No. 17 / 1 September 2020 / Optics Letters</a:t>
            </a:r>
            <a:r>
              <a:rPr lang="en-US" altLang="zh-TW" sz="1200" dirty="0">
                <a:solidFill>
                  <a:srgbClr val="C00000"/>
                </a:solidFill>
                <a:latin typeface="TeXGyreHeros-Bold"/>
              </a:rPr>
              <a:t>5</a:t>
            </a:r>
            <a:endParaRPr lang="zh-TW" altLang="en-US" sz="1200" dirty="0">
              <a:solidFill>
                <a:srgbClr val="C00000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EE65F3D-90EF-4706-9917-87B10F963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2" y="3071810"/>
            <a:ext cx="9144000" cy="2914174"/>
          </a:xfrm>
          <a:prstGeom prst="rect">
            <a:avLst/>
          </a:prstGeom>
        </p:spPr>
      </p:pic>
      <p:sp>
        <p:nvSpPr>
          <p:cNvPr id="11" name="圓角矩形 7">
            <a:extLst>
              <a:ext uri="{FF2B5EF4-FFF2-40B4-BE49-F238E27FC236}">
                <a16:creationId xmlns:a16="http://schemas.microsoft.com/office/drawing/2014/main" id="{7BE3F069-4FA8-45B0-81DA-59844C710574}"/>
              </a:ext>
            </a:extLst>
          </p:cNvPr>
          <p:cNvSpPr/>
          <p:nvPr/>
        </p:nvSpPr>
        <p:spPr bwMode="auto">
          <a:xfrm>
            <a:off x="354849" y="2566868"/>
            <a:ext cx="2820181" cy="35754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Single polarize single mode</a:t>
            </a:r>
            <a:endParaRPr lang="zh-TW" altLang="en-US" sz="1500" dirty="0">
              <a:solidFill>
                <a:srgbClr val="3232FF"/>
              </a:solidFill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F50C1A3E-B5C1-4FA5-9A89-7D2F27D7FBA6}"/>
              </a:ext>
            </a:extLst>
          </p:cNvPr>
          <p:cNvSpPr/>
          <p:nvPr/>
        </p:nvSpPr>
        <p:spPr bwMode="auto">
          <a:xfrm>
            <a:off x="3041162" y="3105907"/>
            <a:ext cx="1299308" cy="760341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FFDDB08-4906-408F-9469-8CEE1C344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4" y="3202682"/>
            <a:ext cx="2989330" cy="2229826"/>
          </a:xfrm>
          <a:prstGeom prst="rect">
            <a:avLst/>
          </a:prstGeom>
        </p:spPr>
      </p:pic>
      <p:sp>
        <p:nvSpPr>
          <p:cNvPr id="15" name="圓角矩形 7">
            <a:extLst>
              <a:ext uri="{FF2B5EF4-FFF2-40B4-BE49-F238E27FC236}">
                <a16:creationId xmlns:a16="http://schemas.microsoft.com/office/drawing/2014/main" id="{11E88A3F-4789-4B3C-A9B2-A12FEFE60AF0}"/>
              </a:ext>
            </a:extLst>
          </p:cNvPr>
          <p:cNvSpPr/>
          <p:nvPr/>
        </p:nvSpPr>
        <p:spPr bwMode="auto">
          <a:xfrm>
            <a:off x="7870141" y="2682553"/>
            <a:ext cx="1199454" cy="35754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QSM</a:t>
            </a:r>
            <a:endParaRPr lang="zh-TW" altLang="en-US" sz="15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68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DE2057A9-D966-48EF-904C-1E058649F887}"/>
              </a:ext>
            </a:extLst>
          </p:cNvPr>
          <p:cNvGrpSpPr/>
          <p:nvPr/>
        </p:nvGrpSpPr>
        <p:grpSpPr>
          <a:xfrm>
            <a:off x="131612" y="1149692"/>
            <a:ext cx="8581574" cy="2415821"/>
            <a:chOff x="131612" y="1149692"/>
            <a:chExt cx="8581574" cy="2415821"/>
          </a:xfrm>
        </p:grpSpPr>
        <p:pic>
          <p:nvPicPr>
            <p:cNvPr id="5" name="內容版面配置區 3">
              <a:extLst>
                <a:ext uri="{FF2B5EF4-FFF2-40B4-BE49-F238E27FC236}">
                  <a16:creationId xmlns:a16="http://schemas.microsoft.com/office/drawing/2014/main" id="{33B86419-8A76-45F4-B855-416B02E79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612" y="1149692"/>
              <a:ext cx="8581574" cy="2415821"/>
            </a:xfrm>
            <a:prstGeom prst="rect">
              <a:avLst/>
            </a:prstGeom>
          </p:spPr>
        </p:pic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692D6D28-9575-4456-9744-D61F4A4C719E}"/>
                </a:ext>
              </a:extLst>
            </p:cNvPr>
            <p:cNvSpPr txBox="1"/>
            <p:nvPr/>
          </p:nvSpPr>
          <p:spPr>
            <a:xfrm>
              <a:off x="131612" y="1149692"/>
              <a:ext cx="130356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Setup:</a:t>
              </a:r>
            </a:p>
            <a:p>
              <a:endParaRPr lang="zh-TW" altLang="en-US" dirty="0"/>
            </a:p>
          </p:txBody>
        </p:sp>
      </p:grp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6D7F78FE-2C10-4C21-8F1E-F2FEC86CD3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162659"/>
              </p:ext>
            </p:extLst>
          </p:nvPr>
        </p:nvGraphicFramePr>
        <p:xfrm>
          <a:off x="0" y="3233354"/>
          <a:ext cx="8806292" cy="294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651">
                  <a:extLst>
                    <a:ext uri="{9D8B030D-6E8A-4147-A177-3AD203B41FA5}">
                      <a16:colId xmlns:a16="http://schemas.microsoft.com/office/drawing/2014/main" val="2330941315"/>
                    </a:ext>
                  </a:extLst>
                </a:gridCol>
                <a:gridCol w="4118776">
                  <a:extLst>
                    <a:ext uri="{9D8B030D-6E8A-4147-A177-3AD203B41FA5}">
                      <a16:colId xmlns:a16="http://schemas.microsoft.com/office/drawing/2014/main" val="828415805"/>
                    </a:ext>
                  </a:extLst>
                </a:gridCol>
                <a:gridCol w="2743865">
                  <a:extLst>
                    <a:ext uri="{9D8B030D-6E8A-4147-A177-3AD203B41FA5}">
                      <a16:colId xmlns:a16="http://schemas.microsoft.com/office/drawing/2014/main" val="42089949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/>
                        <a:t>paper</a:t>
                      </a:r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/>
                        <a:t>Ours</a:t>
                      </a:r>
                      <a:endParaRPr lang="zh-TW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112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200" dirty="0"/>
                        <a:t>D.C SOURCE </a:t>
                      </a:r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Yokogawa </a:t>
                      </a:r>
                      <a:r>
                        <a:rPr lang="fr-FR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7651 programmable d.c. source</a:t>
                      </a:r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/>
                        <a:t>KEITHLEY 2400 2461</a:t>
                      </a:r>
                      <a:endParaRPr lang="zh-TW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124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200" dirty="0"/>
                        <a:t>RF probe</a:t>
                      </a:r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Picosecond 40A-GSG-100-P from GGB Industries</a:t>
                      </a:r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/>
                        <a:t>67A-GS-125-DP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from GGB Industries</a:t>
                      </a:r>
                      <a:endParaRPr lang="zh-TW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916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200" dirty="0" err="1"/>
                        <a:t>Muti</a:t>
                      </a:r>
                      <a:r>
                        <a:rPr lang="en-US" altLang="zh-TW" sz="1200" dirty="0"/>
                        <a:t>-mode fiber </a:t>
                      </a:r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 m multi-mode fiber (1 m long) via an AR coated</a:t>
                      </a:r>
                    </a:p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lens package&gt;60% coupling efficiency</a:t>
                      </a:r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 m multi-mode fiber (1 m long)&gt;70%coupling efficiency</a:t>
                      </a:r>
                      <a:endParaRPr lang="zh-TW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191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200" dirty="0"/>
                        <a:t>photodetector</a:t>
                      </a:r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New Focus 1481-S-50 25 GHz fiber-coupled multi-mode detector</a:t>
                      </a:r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/>
                        <a:t>VIS D50-1300M HIGH SPEED PHOTODETECTOR MODULE</a:t>
                      </a:r>
                      <a:endParaRPr lang="zh-TW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902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200" dirty="0"/>
                        <a:t>ESA</a:t>
                      </a:r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Agilent E4440A PSA series</a:t>
                      </a:r>
                    </a:p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electrical spectrum analyzer</a:t>
                      </a:r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Agilent E4407B ESA-E SERIES electrical spectrum analyzer</a:t>
                      </a:r>
                      <a:endParaRPr lang="zh-TW" altLang="en-US" sz="1200" dirty="0"/>
                    </a:p>
                    <a:p>
                      <a:endParaRPr lang="zh-TW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09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200" dirty="0" err="1"/>
                        <a:t>Amplifer</a:t>
                      </a:r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SHF 115 AP, 20 GHz, SHF 100 AP, 25 GHz</a:t>
                      </a:r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/>
                        <a:t>SHF 806E</a:t>
                      </a:r>
                      <a:endParaRPr lang="zh-TW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237188"/>
                  </a:ext>
                </a:extLst>
              </a:tr>
            </a:tbl>
          </a:graphicData>
        </a:graphic>
      </p:graphicFrame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7433252-F648-464D-AA4C-E854D4E20F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17</a:t>
            </a:fld>
            <a:endParaRPr lang="en-US" altLang="zh-TW" dirty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1E485EB5-A488-46CB-99D7-623B0A340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4331"/>
            <a:ext cx="7886700" cy="1325563"/>
          </a:xfrm>
        </p:spPr>
        <p:txBody>
          <a:bodyPr/>
          <a:lstStyle/>
          <a:p>
            <a:r>
              <a:rPr lang="en-US" altLang="zh-TW" dirty="0"/>
              <a:t>RIN measurement </a:t>
            </a:r>
            <a:endParaRPr lang="zh-TW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AF2E385-5ECC-4C55-A49B-D8DCD392728D}"/>
              </a:ext>
            </a:extLst>
          </p:cNvPr>
          <p:cNvSpPr/>
          <p:nvPr/>
        </p:nvSpPr>
        <p:spPr>
          <a:xfrm>
            <a:off x="0" y="6156316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S.-</a:t>
            </a:r>
            <a:r>
              <a:rPr lang="en-US" altLang="zh-TW" sz="1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E.Hashemi,”Relative</a:t>
            </a:r>
            <a:r>
              <a:rPr lang="en-US" altLang="zh-TW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Intensity Noise (RIN) in High-Speed VCSELs for Short Reach </a:t>
            </a:r>
            <a:r>
              <a:rPr lang="en-US" altLang="zh-TW" sz="1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Communication,”Master</a:t>
            </a:r>
            <a:r>
              <a:rPr lang="en-US" altLang="zh-TW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Thesis,</a:t>
            </a:r>
            <a:r>
              <a:rPr lang="en-US" altLang="zh-TW" sz="1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Chalmers</a:t>
            </a:r>
            <a:r>
              <a:rPr lang="en-US" altLang="zh-TW" sz="1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 of Technology</a:t>
            </a:r>
            <a:r>
              <a:rPr lang="en-US" altLang="zh-TW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2012.</a:t>
            </a:r>
            <a:endParaRPr lang="zh-TW" altLang="zh-TW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sz="14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DBAC2389-A7CC-4D32-98A8-EEAD6FA13D11}"/>
              </a:ext>
            </a:extLst>
          </p:cNvPr>
          <p:cNvGrpSpPr/>
          <p:nvPr/>
        </p:nvGrpSpPr>
        <p:grpSpPr>
          <a:xfrm>
            <a:off x="523142" y="1581238"/>
            <a:ext cx="8511179" cy="2034954"/>
            <a:chOff x="523142" y="1581238"/>
            <a:chExt cx="8511179" cy="2034954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09F9239B-6C05-4C14-B76F-6ADE1BCFF3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6940" b="-3373"/>
            <a:stretch/>
          </p:blipFill>
          <p:spPr>
            <a:xfrm>
              <a:off x="927799" y="1581238"/>
              <a:ext cx="5859862" cy="655117"/>
            </a:xfrm>
            <a:prstGeom prst="rect">
              <a:avLst/>
            </a:prstGeom>
          </p:spPr>
        </p:pic>
        <p:sp>
          <p:nvSpPr>
            <p:cNvPr id="17" name="圓角矩形 7">
              <a:extLst>
                <a:ext uri="{FF2B5EF4-FFF2-40B4-BE49-F238E27FC236}">
                  <a16:creationId xmlns:a16="http://schemas.microsoft.com/office/drawing/2014/main" id="{9CC0C2DE-B82A-427F-921A-09EE243F330B}"/>
                </a:ext>
              </a:extLst>
            </p:cNvPr>
            <p:cNvSpPr/>
            <p:nvPr/>
          </p:nvSpPr>
          <p:spPr bwMode="auto">
            <a:xfrm>
              <a:off x="5113008" y="2441402"/>
              <a:ext cx="3921313" cy="1174790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 eaLnBrk="1" hangingPunct="1"/>
              <a:r>
                <a:rPr lang="en-US" altLang="zh-TW" sz="1600" dirty="0"/>
                <a:t>dark photocurrent of the detector +the thermal noise sources of the electronics (total background noise).</a:t>
              </a:r>
              <a:endParaRPr lang="zh-TW" altLang="en-US" sz="1600" dirty="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500" dirty="0">
                <a:solidFill>
                  <a:srgbClr val="3232FF"/>
                </a:solidFill>
              </a:endParaRPr>
            </a:p>
          </p:txBody>
        </p:sp>
        <p:sp>
          <p:nvSpPr>
            <p:cNvPr id="18" name="圓角矩形 7">
              <a:extLst>
                <a:ext uri="{FF2B5EF4-FFF2-40B4-BE49-F238E27FC236}">
                  <a16:creationId xmlns:a16="http://schemas.microsoft.com/office/drawing/2014/main" id="{8006408D-255B-4620-ABE8-FA6446FF8AF9}"/>
                </a:ext>
              </a:extLst>
            </p:cNvPr>
            <p:cNvSpPr/>
            <p:nvPr/>
          </p:nvSpPr>
          <p:spPr bwMode="auto">
            <a:xfrm>
              <a:off x="523142" y="2510262"/>
              <a:ext cx="2820181" cy="646986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 eaLnBrk="1" hangingPunct="1"/>
              <a:r>
                <a:rPr lang="en-US" altLang="zh-TW" sz="1600" dirty="0">
                  <a:latin typeface="SFRM1095"/>
                </a:rPr>
                <a:t>quantum nature of photons arriving at the detector</a:t>
              </a:r>
              <a:endParaRPr lang="zh-TW" altLang="en-US" sz="1500" dirty="0">
                <a:solidFill>
                  <a:srgbClr val="3232FF"/>
                </a:solidFill>
              </a:endParaRPr>
            </a:p>
          </p:txBody>
        </p:sp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5AB1E841-76F7-41DB-9CA8-C5AB0B4A16C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286273" y="2084005"/>
              <a:ext cx="568589" cy="273597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直線單箭頭接點 23">
              <a:extLst>
                <a:ext uri="{FF2B5EF4-FFF2-40B4-BE49-F238E27FC236}">
                  <a16:creationId xmlns:a16="http://schemas.microsoft.com/office/drawing/2014/main" id="{27942D30-B47C-47A9-9A51-48B6E575689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43323" y="2024188"/>
              <a:ext cx="514407" cy="417214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44C32DC2-63C6-4E6A-893E-262ED2510AEA}"/>
              </a:ext>
            </a:extLst>
          </p:cNvPr>
          <p:cNvGrpSpPr/>
          <p:nvPr/>
        </p:nvGrpSpPr>
        <p:grpSpPr>
          <a:xfrm>
            <a:off x="109679" y="3088732"/>
            <a:ext cx="5975518" cy="3512044"/>
            <a:chOff x="94250" y="3038741"/>
            <a:chExt cx="5975518" cy="3512044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31FBE977-BA06-4776-B1BA-AA368C51A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706" r="22906" b="24198"/>
            <a:stretch/>
          </p:blipFill>
          <p:spPr>
            <a:xfrm>
              <a:off x="94250" y="3694996"/>
              <a:ext cx="4184096" cy="2855789"/>
            </a:xfrm>
            <a:prstGeom prst="rect">
              <a:avLst/>
            </a:prstGeom>
          </p:spPr>
        </p:pic>
        <p:cxnSp>
          <p:nvCxnSpPr>
            <p:cNvPr id="32" name="直線單箭頭接點 31">
              <a:extLst>
                <a:ext uri="{FF2B5EF4-FFF2-40B4-BE49-F238E27FC236}">
                  <a16:creationId xmlns:a16="http://schemas.microsoft.com/office/drawing/2014/main" id="{87414A62-CBF3-46E8-8B7A-AF2EEBF0CFB1}"/>
                </a:ext>
              </a:extLst>
            </p:cNvPr>
            <p:cNvCxnSpPr/>
            <p:nvPr/>
          </p:nvCxnSpPr>
          <p:spPr bwMode="auto">
            <a:xfrm>
              <a:off x="2055207" y="3038741"/>
              <a:ext cx="378069" cy="587395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EFA547B5-B000-4FA4-938F-85D4F99B6181}"/>
                </a:ext>
              </a:extLst>
            </p:cNvPr>
            <p:cNvSpPr/>
            <p:nvPr/>
          </p:nvSpPr>
          <p:spPr>
            <a:xfrm>
              <a:off x="541008" y="3608587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TW" sz="1200" dirty="0">
                  <a:solidFill>
                    <a:srgbClr val="00B050"/>
                  </a:solidFill>
                </a:rPr>
                <a:t>calculated from the measured dc photocurrent when the laser is turned on</a:t>
              </a:r>
              <a:endParaRPr lang="zh-TW" altLang="en-US" sz="1200" dirty="0">
                <a:solidFill>
                  <a:srgbClr val="00B050"/>
                </a:solidFill>
              </a:endParaRPr>
            </a:p>
          </p:txBody>
        </p: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4B606F8A-376F-4A0F-9298-0499124F0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393" y="4136905"/>
              <a:ext cx="5286375" cy="504825"/>
            </a:xfrm>
            <a:prstGeom prst="rect">
              <a:avLst/>
            </a:prstGeom>
          </p:spPr>
        </p:pic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837B3A85-8C88-4BBB-9D8E-597831F9BA20}"/>
              </a:ext>
            </a:extLst>
          </p:cNvPr>
          <p:cNvCxnSpPr>
            <a:cxnSpLocks/>
          </p:cNvCxnSpPr>
          <p:nvPr/>
        </p:nvCxnSpPr>
        <p:spPr bwMode="auto">
          <a:xfrm>
            <a:off x="3718894" y="1542832"/>
            <a:ext cx="420616" cy="655117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46BB3A42-1BBE-4F93-A995-645A014ED7F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92252" y="2191753"/>
            <a:ext cx="200185" cy="747604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圓角矩形 7">
            <a:extLst>
              <a:ext uri="{FF2B5EF4-FFF2-40B4-BE49-F238E27FC236}">
                <a16:creationId xmlns:a16="http://schemas.microsoft.com/office/drawing/2014/main" id="{E25DF171-1936-4DF2-A804-D88CB0431387}"/>
              </a:ext>
            </a:extLst>
          </p:cNvPr>
          <p:cNvSpPr/>
          <p:nvPr/>
        </p:nvSpPr>
        <p:spPr bwMode="auto">
          <a:xfrm>
            <a:off x="2873472" y="3130068"/>
            <a:ext cx="2820181" cy="37457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1600" dirty="0">
                <a:solidFill>
                  <a:srgbClr val="3232FF"/>
                </a:solidFill>
                <a:latin typeface="SFRM1095"/>
              </a:rPr>
              <a:t>Too small can ignore</a:t>
            </a:r>
            <a:endParaRPr lang="zh-TW" altLang="en-US" sz="15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0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18</a:t>
            </a:fld>
            <a:endParaRPr lang="en-US" altLang="zh-TW" dirty="0"/>
          </a:p>
        </p:txBody>
      </p:sp>
      <p:sp>
        <p:nvSpPr>
          <p:cNvPr id="5" name="文字方塊 4"/>
          <p:cNvSpPr txBox="1"/>
          <p:nvPr/>
        </p:nvSpPr>
        <p:spPr>
          <a:xfrm>
            <a:off x="0" y="1072540"/>
            <a:ext cx="9493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Introduction &amp; Motivation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1">
                    <a:lumMod val="85000"/>
                  </a:schemeClr>
                </a:solidFill>
              </a:rPr>
              <a:t>Ways to low RIN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/>
              <a:t>Our Achievements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1">
                    <a:lumMod val="85000"/>
                  </a:schemeClr>
                </a:solidFill>
              </a:rPr>
              <a:t>Conclusion and Future Work</a:t>
            </a:r>
          </a:p>
        </p:txBody>
      </p:sp>
      <p:sp>
        <p:nvSpPr>
          <p:cNvPr id="6" name="標題 2"/>
          <p:cNvSpPr txBox="1">
            <a:spLocks/>
          </p:cNvSpPr>
          <p:nvPr/>
        </p:nvSpPr>
        <p:spPr>
          <a:xfrm>
            <a:off x="0" y="711200"/>
            <a:ext cx="9144000" cy="917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4000" kern="0" dirty="0"/>
              <a:t>Outline</a:t>
            </a:r>
            <a:endParaRPr lang="zh-TW" alt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3208137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1</a:t>
            </a:fld>
            <a:endParaRPr lang="en-US" altLang="zh-TW" dirty="0"/>
          </a:p>
        </p:txBody>
      </p:sp>
      <p:sp>
        <p:nvSpPr>
          <p:cNvPr id="5" name="文字方塊 4"/>
          <p:cNvSpPr txBox="1"/>
          <p:nvPr/>
        </p:nvSpPr>
        <p:spPr>
          <a:xfrm>
            <a:off x="0" y="1072540"/>
            <a:ext cx="9493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/>
              <a:t>Introduction &amp; Motivation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/>
              <a:t>Ways to low RIN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/>
              <a:t>Our Achievements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/>
              <a:t>Conclusion and Future Work</a:t>
            </a:r>
          </a:p>
        </p:txBody>
      </p:sp>
      <p:sp>
        <p:nvSpPr>
          <p:cNvPr id="6" name="標題 2"/>
          <p:cNvSpPr txBox="1">
            <a:spLocks/>
          </p:cNvSpPr>
          <p:nvPr/>
        </p:nvSpPr>
        <p:spPr>
          <a:xfrm>
            <a:off x="0" y="711200"/>
            <a:ext cx="9144000" cy="917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4000" kern="0" dirty="0"/>
              <a:t>Outline</a:t>
            </a:r>
            <a:endParaRPr lang="zh-TW" alt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728585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圖片 149">
            <a:extLst>
              <a:ext uri="{FF2B5EF4-FFF2-40B4-BE49-F238E27FC236}">
                <a16:creationId xmlns:a16="http://schemas.microsoft.com/office/drawing/2014/main" id="{6AFE0124-56AC-4280-881C-A0C62E2DB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325" y="630434"/>
            <a:ext cx="3187277" cy="1981792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19</a:t>
            </a:fld>
            <a:endParaRPr lang="en-US" altLang="zh-TW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855576"/>
            <a:ext cx="7886700" cy="1325563"/>
          </a:xfrm>
        </p:spPr>
        <p:txBody>
          <a:bodyPr/>
          <a:lstStyle/>
          <a:p>
            <a:r>
              <a:rPr lang="en-US" altLang="zh-TW" dirty="0"/>
              <a:t>Rectangular Mesa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51708C6-70EE-4239-A67B-057D0E86D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0" r="1129" b="19851"/>
          <a:stretch/>
        </p:blipFill>
        <p:spPr>
          <a:xfrm>
            <a:off x="338793" y="3598441"/>
            <a:ext cx="6415043" cy="208574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25D75A0-05DB-46C2-B83E-8AD356824D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1179" r="1673" b="25791"/>
          <a:stretch/>
        </p:blipFill>
        <p:spPr>
          <a:xfrm>
            <a:off x="338792" y="1603544"/>
            <a:ext cx="6415044" cy="2004291"/>
          </a:xfrm>
          <a:prstGeom prst="rect">
            <a:avLst/>
          </a:prstGeom>
        </p:spPr>
      </p:pic>
      <p:sp>
        <p:nvSpPr>
          <p:cNvPr id="6" name="投影片編號版面配置區 2">
            <a:extLst>
              <a:ext uri="{FF2B5EF4-FFF2-40B4-BE49-F238E27FC236}">
                <a16:creationId xmlns:a16="http://schemas.microsoft.com/office/drawing/2014/main" id="{C01D259E-6E1A-4C2F-9284-4809CB746F82}"/>
              </a:ext>
            </a:extLst>
          </p:cNvPr>
          <p:cNvSpPr txBox="1">
            <a:spLocks/>
          </p:cNvSpPr>
          <p:nvPr/>
        </p:nvSpPr>
        <p:spPr>
          <a:xfrm>
            <a:off x="8441419" y="6372789"/>
            <a:ext cx="684213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19</a:t>
            </a:fld>
            <a:endParaRPr lang="en-US" altLang="zh-TW" dirty="0"/>
          </a:p>
        </p:txBody>
      </p:sp>
      <p:sp>
        <p:nvSpPr>
          <p:cNvPr id="7" name="投影片編號版面配置區 2">
            <a:extLst>
              <a:ext uri="{FF2B5EF4-FFF2-40B4-BE49-F238E27FC236}">
                <a16:creationId xmlns:a16="http://schemas.microsoft.com/office/drawing/2014/main" id="{D8B4823A-4751-4213-960A-02DF2A19C283}"/>
              </a:ext>
            </a:extLst>
          </p:cNvPr>
          <p:cNvSpPr txBox="1">
            <a:spLocks/>
          </p:cNvSpPr>
          <p:nvPr/>
        </p:nvSpPr>
        <p:spPr>
          <a:xfrm>
            <a:off x="8441419" y="6372789"/>
            <a:ext cx="684213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19</a:t>
            </a:fld>
            <a:endParaRPr lang="en-US" altLang="zh-TW"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F678512-5CD1-477B-A817-CF6230B108F8}"/>
              </a:ext>
            </a:extLst>
          </p:cNvPr>
          <p:cNvGrpSpPr/>
          <p:nvPr/>
        </p:nvGrpSpPr>
        <p:grpSpPr>
          <a:xfrm>
            <a:off x="55871" y="2438927"/>
            <a:ext cx="5761353" cy="3116948"/>
            <a:chOff x="321936" y="1464889"/>
            <a:chExt cx="7324542" cy="3601660"/>
          </a:xfrm>
        </p:grpSpPr>
        <p:sp>
          <p:nvSpPr>
            <p:cNvPr id="9" name="圓角矩形 11">
              <a:extLst>
                <a:ext uri="{FF2B5EF4-FFF2-40B4-BE49-F238E27FC236}">
                  <a16:creationId xmlns:a16="http://schemas.microsoft.com/office/drawing/2014/main" id="{AD989A6A-33B9-4AE6-82A1-C7DD994E7AE3}"/>
                </a:ext>
              </a:extLst>
            </p:cNvPr>
            <p:cNvSpPr/>
            <p:nvPr/>
          </p:nvSpPr>
          <p:spPr bwMode="auto">
            <a:xfrm>
              <a:off x="526268" y="2008323"/>
              <a:ext cx="1351374" cy="1807726"/>
            </a:xfrm>
            <a:prstGeom prst="roundRect">
              <a:avLst/>
            </a:prstGeom>
            <a:solidFill>
              <a:srgbClr val="FFFF00"/>
            </a:solidFill>
            <a:ln w="38100">
              <a:noFill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10" name="圓角矩形 12">
              <a:extLst>
                <a:ext uri="{FF2B5EF4-FFF2-40B4-BE49-F238E27FC236}">
                  <a16:creationId xmlns:a16="http://schemas.microsoft.com/office/drawing/2014/main" id="{7CBD10B1-4277-473E-89DD-4B8EC412F316}"/>
                </a:ext>
              </a:extLst>
            </p:cNvPr>
            <p:cNvSpPr/>
            <p:nvPr/>
          </p:nvSpPr>
          <p:spPr bwMode="auto">
            <a:xfrm>
              <a:off x="3227273" y="2022831"/>
              <a:ext cx="1351374" cy="1807726"/>
            </a:xfrm>
            <a:prstGeom prst="roundRect">
              <a:avLst/>
            </a:prstGeom>
            <a:solidFill>
              <a:srgbClr val="FFFF00"/>
            </a:solidFill>
            <a:ln w="38100">
              <a:noFill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12" name="圓角矩形 13">
              <a:extLst>
                <a:ext uri="{FF2B5EF4-FFF2-40B4-BE49-F238E27FC236}">
                  <a16:creationId xmlns:a16="http://schemas.microsoft.com/office/drawing/2014/main" id="{8440E4E7-2E15-4E93-ADE1-932E55F4BA23}"/>
                </a:ext>
              </a:extLst>
            </p:cNvPr>
            <p:cNvSpPr/>
            <p:nvPr/>
          </p:nvSpPr>
          <p:spPr bwMode="auto">
            <a:xfrm>
              <a:off x="3619780" y="2190482"/>
              <a:ext cx="1407596" cy="2838259"/>
            </a:xfrm>
            <a:prstGeom prst="roundRect">
              <a:avLst/>
            </a:prstGeom>
            <a:solidFill>
              <a:srgbClr val="7030A0"/>
            </a:solidFill>
            <a:ln w="38100">
              <a:noFill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14" name="圓角矩形 14">
              <a:extLst>
                <a:ext uri="{FF2B5EF4-FFF2-40B4-BE49-F238E27FC236}">
                  <a16:creationId xmlns:a16="http://schemas.microsoft.com/office/drawing/2014/main" id="{8A182842-A9AF-4168-879B-3319F29125D8}"/>
                </a:ext>
              </a:extLst>
            </p:cNvPr>
            <p:cNvSpPr/>
            <p:nvPr/>
          </p:nvSpPr>
          <p:spPr bwMode="auto">
            <a:xfrm>
              <a:off x="336232" y="2202040"/>
              <a:ext cx="1377627" cy="2838259"/>
            </a:xfrm>
            <a:prstGeom prst="roundRect">
              <a:avLst/>
            </a:prstGeom>
            <a:solidFill>
              <a:srgbClr val="7030A0"/>
            </a:solidFill>
            <a:ln w="38100">
              <a:noFill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A7157261-2DDF-40A1-BEDA-223413542889}"/>
                </a:ext>
              </a:extLst>
            </p:cNvPr>
            <p:cNvGrpSpPr/>
            <p:nvPr/>
          </p:nvGrpSpPr>
          <p:grpSpPr>
            <a:xfrm>
              <a:off x="321936" y="1464889"/>
              <a:ext cx="7324542" cy="3601660"/>
              <a:chOff x="1258979" y="1537572"/>
              <a:chExt cx="9298392" cy="4457371"/>
            </a:xfrm>
          </p:grpSpPr>
          <p:grpSp>
            <p:nvGrpSpPr>
              <p:cNvPr id="16" name="群組 184">
                <a:extLst>
                  <a:ext uri="{FF2B5EF4-FFF2-40B4-BE49-F238E27FC236}">
                    <a16:creationId xmlns:a16="http://schemas.microsoft.com/office/drawing/2014/main" id="{E3DE51DC-81AB-4394-9DF4-9F548D53774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258979" y="1537572"/>
                <a:ext cx="9298392" cy="4457371"/>
                <a:chOff x="0" y="1772816"/>
                <a:chExt cx="6716663" cy="3220384"/>
              </a:xfrm>
            </p:grpSpPr>
            <p:grpSp>
              <p:nvGrpSpPr>
                <p:cNvPr id="23" name="群組 183">
                  <a:extLst>
                    <a:ext uri="{FF2B5EF4-FFF2-40B4-BE49-F238E27FC236}">
                      <a16:creationId xmlns:a16="http://schemas.microsoft.com/office/drawing/2014/main" id="{0058A622-40B4-4858-A1DF-0C909671F4B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0" y="1772816"/>
                  <a:ext cx="6716663" cy="3220384"/>
                  <a:chOff x="0" y="1772816"/>
                  <a:chExt cx="6716663" cy="3220384"/>
                </a:xfrm>
              </p:grpSpPr>
              <p:grpSp>
                <p:nvGrpSpPr>
                  <p:cNvPr id="25" name="群組 17">
                    <a:extLst>
                      <a:ext uri="{FF2B5EF4-FFF2-40B4-BE49-F238E27FC236}">
                        <a16:creationId xmlns:a16="http://schemas.microsoft.com/office/drawing/2014/main" id="{21FD6F3E-BE2A-4755-AD5B-1403727F435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573" y="1772816"/>
                    <a:ext cx="6704090" cy="2213700"/>
                    <a:chOff x="551679" y="2898300"/>
                    <a:chExt cx="6704090" cy="2213700"/>
                  </a:xfrm>
                </p:grpSpPr>
                <p:sp>
                  <p:nvSpPr>
                    <p:cNvPr id="27" name="Rectangle 18">
                      <a:extLst>
                        <a:ext uri="{FF2B5EF4-FFF2-40B4-BE49-F238E27FC236}">
                          <a16:creationId xmlns:a16="http://schemas.microsoft.com/office/drawing/2014/main" id="{508B6FEE-4502-473F-B1EE-FA33F5F437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0000" y="3600000"/>
                      <a:ext cx="1440227" cy="1080000"/>
                    </a:xfrm>
                    <a:prstGeom prst="rect">
                      <a:avLst/>
                    </a:pr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lang="zh-TW" altLang="zh-TW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8" name="Rectangle 52">
                      <a:extLst>
                        <a:ext uri="{FF2B5EF4-FFF2-40B4-BE49-F238E27FC236}">
                          <a16:creationId xmlns:a16="http://schemas.microsoft.com/office/drawing/2014/main" id="{6157DF65-CCB0-4D82-85AB-01E83E3B0F2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0968" y="4500744"/>
                      <a:ext cx="1439471" cy="72310"/>
                    </a:xfrm>
                    <a:prstGeom prst="rect">
                      <a:avLst/>
                    </a:prstGeom>
                    <a:pattFill prst="dkHorz">
                      <a:fgClr>
                        <a:srgbClr val="FF0000"/>
                      </a:fgClr>
                      <a:bgClr>
                        <a:schemeClr val="tx1"/>
                      </a:bgClr>
                    </a:patt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zh-TW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zh-TW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新細明體" pitchFamily="18" charset="-120"/>
                      </a:endParaRPr>
                    </a:p>
                  </p:txBody>
                </p:sp>
                <p:sp>
                  <p:nvSpPr>
                    <p:cNvPr id="29" name="Oval 38">
                      <a:extLst>
                        <a:ext uri="{FF2B5EF4-FFF2-40B4-BE49-F238E27FC236}">
                          <a16:creationId xmlns:a16="http://schemas.microsoft.com/office/drawing/2014/main" id="{A2A7831F-C716-48E0-BE34-6030EB6C9C9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522435" y="4319968"/>
                      <a:ext cx="565875" cy="13095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zh-TW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zh-TW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新細明體" pitchFamily="18" charset="-120"/>
                      </a:endParaRPr>
                    </a:p>
                  </p:txBody>
                </p:sp>
                <p:sp>
                  <p:nvSpPr>
                    <p:cNvPr id="30" name="Oval 38">
                      <a:extLst>
                        <a:ext uri="{FF2B5EF4-FFF2-40B4-BE49-F238E27FC236}">
                          <a16:creationId xmlns:a16="http://schemas.microsoft.com/office/drawing/2014/main" id="{B276B91C-5531-44EB-8131-327A3F814FE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2591803" y="4319968"/>
                      <a:ext cx="628606" cy="1218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zh-TW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9pPr>
                    </a:lstStyle>
                    <a:p>
                      <a:pPr algn="r">
                        <a:defRPr/>
                      </a:pPr>
                      <a:endParaRPr lang="zh-TW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新細明體" pitchFamily="18" charset="-120"/>
                      </a:endParaRPr>
                    </a:p>
                  </p:txBody>
                </p:sp>
                <p:sp>
                  <p:nvSpPr>
                    <p:cNvPr id="31" name="矩形 100">
                      <a:extLst>
                        <a:ext uri="{FF2B5EF4-FFF2-40B4-BE49-F238E27FC236}">
                          <a16:creationId xmlns:a16="http://schemas.microsoft.com/office/drawing/2014/main" id="{9856B17B-C23B-4C03-B762-FB6F01814A0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0000" y="3600000"/>
                      <a:ext cx="108000" cy="10800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32" name="Rectangle 23">
                      <a:extLst>
                        <a:ext uri="{FF2B5EF4-FFF2-40B4-BE49-F238E27FC236}">
                          <a16:creationId xmlns:a16="http://schemas.microsoft.com/office/drawing/2014/main" id="{FB2F9A4B-6FF6-4733-9849-2AFE9C9EBC5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00249" y="3528431"/>
                      <a:ext cx="179449" cy="72310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CC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  <a:ln w="6350" algn="ctr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zh-TW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zh-TW" altLang="en-US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新細明體" pitchFamily="18" charset="-120"/>
                      </a:endParaRPr>
                    </a:p>
                  </p:txBody>
                </p:sp>
                <p:sp>
                  <p:nvSpPr>
                    <p:cNvPr id="33" name="矩形 102">
                      <a:extLst>
                        <a:ext uri="{FF2B5EF4-FFF2-40B4-BE49-F238E27FC236}">
                          <a16:creationId xmlns:a16="http://schemas.microsoft.com/office/drawing/2014/main" id="{43C8F001-EE7F-462D-BEBE-A7E5A2E0470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8000" y="4572000"/>
                      <a:ext cx="108000" cy="1080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34" name="Rectangle 23">
                      <a:extLst>
                        <a:ext uri="{FF2B5EF4-FFF2-40B4-BE49-F238E27FC236}">
                          <a16:creationId xmlns:a16="http://schemas.microsoft.com/office/drawing/2014/main" id="{F8E4DD0F-A9BA-49A8-AC3B-27DF8F90C29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39889" y="4607919"/>
                      <a:ext cx="360190" cy="72310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CC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  <a:ln w="6350" algn="ctr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zh-TW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zh-TW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新細明體" pitchFamily="18" charset="-120"/>
                      </a:endParaRPr>
                    </a:p>
                  </p:txBody>
                </p:sp>
                <p:sp>
                  <p:nvSpPr>
                    <p:cNvPr id="35" name="矩形 106">
                      <a:extLst>
                        <a:ext uri="{FF2B5EF4-FFF2-40B4-BE49-F238E27FC236}">
                          <a16:creationId xmlns:a16="http://schemas.microsoft.com/office/drawing/2014/main" id="{2A6A9CB4-2748-4166-95A5-1FC9E81C2D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5529" y="3601505"/>
                      <a:ext cx="147895" cy="1114493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36" name="矩形 107">
                      <a:extLst>
                        <a:ext uri="{FF2B5EF4-FFF2-40B4-BE49-F238E27FC236}">
                          <a16:creationId xmlns:a16="http://schemas.microsoft.com/office/drawing/2014/main" id="{34FF194E-D899-4AC5-8408-4F0A3B548C8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2032" y="3384000"/>
                      <a:ext cx="216000" cy="144000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37" name="矩形 110">
                      <a:extLst>
                        <a:ext uri="{FF2B5EF4-FFF2-40B4-BE49-F238E27FC236}">
                          <a16:creationId xmlns:a16="http://schemas.microsoft.com/office/drawing/2014/main" id="{60991F49-F986-422C-B8D3-810C3AF2DCC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1679" y="4808567"/>
                      <a:ext cx="707904" cy="170065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 b="0"/>
                    </a:p>
                  </p:txBody>
                </p:sp>
                <p:sp>
                  <p:nvSpPr>
                    <p:cNvPr id="38" name="矩形 111">
                      <a:extLst>
                        <a:ext uri="{FF2B5EF4-FFF2-40B4-BE49-F238E27FC236}">
                          <a16:creationId xmlns:a16="http://schemas.microsoft.com/office/drawing/2014/main" id="{74FC3754-4D6F-43CC-B098-217AEB092C0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6027" y="4464000"/>
                      <a:ext cx="108000" cy="108000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 b="0"/>
                    </a:p>
                  </p:txBody>
                </p:sp>
                <p:sp>
                  <p:nvSpPr>
                    <p:cNvPr id="39" name="矩形 116">
                      <a:extLst>
                        <a:ext uri="{FF2B5EF4-FFF2-40B4-BE49-F238E27FC236}">
                          <a16:creationId xmlns:a16="http://schemas.microsoft.com/office/drawing/2014/main" id="{7020D3D7-D156-4541-B248-ED7F859B4B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9851" y="4572000"/>
                      <a:ext cx="180000" cy="4680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40" name="矩形 117">
                      <a:extLst>
                        <a:ext uri="{FF2B5EF4-FFF2-40B4-BE49-F238E27FC236}">
                          <a16:creationId xmlns:a16="http://schemas.microsoft.com/office/drawing/2014/main" id="{00D40577-4918-4123-9EA5-183FBD79681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24000" y="4571998"/>
                      <a:ext cx="108000" cy="360002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 b="0"/>
                    </a:p>
                  </p:txBody>
                </p:sp>
                <p:sp>
                  <p:nvSpPr>
                    <p:cNvPr id="41" name="矩形 119">
                      <a:extLst>
                        <a:ext uri="{FF2B5EF4-FFF2-40B4-BE49-F238E27FC236}">
                          <a16:creationId xmlns:a16="http://schemas.microsoft.com/office/drawing/2014/main" id="{9DFD6FE7-28F0-4C12-A99F-6172F124C9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4000" y="3492001"/>
                      <a:ext cx="108000" cy="1080000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42" name="矩形 123">
                      <a:extLst>
                        <a:ext uri="{FF2B5EF4-FFF2-40B4-BE49-F238E27FC236}">
                          <a16:creationId xmlns:a16="http://schemas.microsoft.com/office/drawing/2014/main" id="{B57ABDF1-6D42-4A83-9D6F-DF458467D7C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2970" y="4931999"/>
                      <a:ext cx="863999" cy="178162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43" name="Rectangle 23">
                      <a:extLst>
                        <a:ext uri="{FF2B5EF4-FFF2-40B4-BE49-F238E27FC236}">
                          <a16:creationId xmlns:a16="http://schemas.microsoft.com/office/drawing/2014/main" id="{84B6B832-DBFF-4C0F-B1B1-51E74903D40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00418" y="3529722"/>
                      <a:ext cx="179450" cy="72310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CC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  <a:ln w="6350" algn="ctr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zh-TW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zh-TW" altLang="en-US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新細明體" pitchFamily="18" charset="-120"/>
                      </a:endParaRPr>
                    </a:p>
                  </p:txBody>
                </p:sp>
                <p:sp>
                  <p:nvSpPr>
                    <p:cNvPr id="44" name="橢圓 126">
                      <a:extLst>
                        <a:ext uri="{FF2B5EF4-FFF2-40B4-BE49-F238E27FC236}">
                          <a16:creationId xmlns:a16="http://schemas.microsoft.com/office/drawing/2014/main" id="{FBC767CA-4225-4BC9-990A-74D2E04BD5E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20000" y="3384000"/>
                      <a:ext cx="216032" cy="216000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45" name="矩形 127">
                      <a:extLst>
                        <a:ext uri="{FF2B5EF4-FFF2-40B4-BE49-F238E27FC236}">
                          <a16:creationId xmlns:a16="http://schemas.microsoft.com/office/drawing/2014/main" id="{92DB1405-7CA4-4471-B567-891D2FC4E02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2000" y="3493507"/>
                      <a:ext cx="324000" cy="1080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46" name="矩形 129">
                      <a:extLst>
                        <a:ext uri="{FF2B5EF4-FFF2-40B4-BE49-F238E27FC236}">
                          <a16:creationId xmlns:a16="http://schemas.microsoft.com/office/drawing/2014/main" id="{F0096911-656E-47CF-9981-302C840D0EA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51856" y="3384000"/>
                      <a:ext cx="216000" cy="144000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47" name="橢圓 130">
                      <a:extLst>
                        <a:ext uri="{FF2B5EF4-FFF2-40B4-BE49-F238E27FC236}">
                          <a16:creationId xmlns:a16="http://schemas.microsoft.com/office/drawing/2014/main" id="{30EB7E74-F459-41D9-834C-ACCE21967D1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843823" y="3384000"/>
                      <a:ext cx="216032" cy="216000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 b="0"/>
                    </a:p>
                  </p:txBody>
                </p:sp>
                <p:sp>
                  <p:nvSpPr>
                    <p:cNvPr id="48" name="橢圓 131">
                      <a:extLst>
                        <a:ext uri="{FF2B5EF4-FFF2-40B4-BE49-F238E27FC236}">
                          <a16:creationId xmlns:a16="http://schemas.microsoft.com/office/drawing/2014/main" id="{D8ACE9D4-E5F7-48D2-B568-414A1C2B9D8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59824" y="3384000"/>
                      <a:ext cx="216032" cy="216000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49" name="矩形 132">
                      <a:extLst>
                        <a:ext uri="{FF2B5EF4-FFF2-40B4-BE49-F238E27FC236}">
                          <a16:creationId xmlns:a16="http://schemas.microsoft.com/office/drawing/2014/main" id="{FDB1E12A-0DC3-43BB-90EF-15AAFC57447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44000" y="3529158"/>
                      <a:ext cx="324000" cy="1080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50" name="矩形 133">
                      <a:extLst>
                        <a:ext uri="{FF2B5EF4-FFF2-40B4-BE49-F238E27FC236}">
                          <a16:creationId xmlns:a16="http://schemas.microsoft.com/office/drawing/2014/main" id="{73C926D0-E93A-4654-B0C1-374B882BE55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7840" y="3492000"/>
                      <a:ext cx="108000" cy="1080000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51" name="矩形 135">
                      <a:extLst>
                        <a:ext uri="{FF2B5EF4-FFF2-40B4-BE49-F238E27FC236}">
                          <a16:creationId xmlns:a16="http://schemas.microsoft.com/office/drawing/2014/main" id="{14C7F7FF-FD18-4A26-95CD-0A973B70D2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68032" y="4572000"/>
                      <a:ext cx="160908" cy="360000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52" name="矩形 136">
                      <a:extLst>
                        <a:ext uri="{FF2B5EF4-FFF2-40B4-BE49-F238E27FC236}">
                          <a16:creationId xmlns:a16="http://schemas.microsoft.com/office/drawing/2014/main" id="{4F9D6AFE-683A-4E79-A2D7-05276F2983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04397" y="4823999"/>
                      <a:ext cx="754413" cy="114782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53" name="橢圓 140">
                      <a:extLst>
                        <a:ext uri="{FF2B5EF4-FFF2-40B4-BE49-F238E27FC236}">
                          <a16:creationId xmlns:a16="http://schemas.microsoft.com/office/drawing/2014/main" id="{E2561CC9-E1D2-4C91-B8D6-4F1A595495A3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564000" y="4464000"/>
                      <a:ext cx="216032" cy="216000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54" name="矩形 141">
                      <a:extLst>
                        <a:ext uri="{FF2B5EF4-FFF2-40B4-BE49-F238E27FC236}">
                          <a16:creationId xmlns:a16="http://schemas.microsoft.com/office/drawing/2014/main" id="{3F5D9551-7988-487B-80E6-F0C62F42B07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72016" y="4464000"/>
                      <a:ext cx="396000" cy="144000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55" name="橢圓 143">
                      <a:extLst>
                        <a:ext uri="{FF2B5EF4-FFF2-40B4-BE49-F238E27FC236}">
                          <a16:creationId xmlns:a16="http://schemas.microsoft.com/office/drawing/2014/main" id="{D5F8B83F-B4CA-448A-9EB4-F3DFC8928FC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960000" y="4464000"/>
                      <a:ext cx="216032" cy="216000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56" name="矩形 144">
                      <a:extLst>
                        <a:ext uri="{FF2B5EF4-FFF2-40B4-BE49-F238E27FC236}">
                          <a16:creationId xmlns:a16="http://schemas.microsoft.com/office/drawing/2014/main" id="{A45AB3C9-8407-4B33-BF11-06A828CFE0C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64000" y="4571998"/>
                      <a:ext cx="504000" cy="468001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57" name="矩形 150">
                      <a:extLst>
                        <a:ext uri="{FF2B5EF4-FFF2-40B4-BE49-F238E27FC236}">
                          <a16:creationId xmlns:a16="http://schemas.microsoft.com/office/drawing/2014/main" id="{7AFB56C7-17E1-45C0-9C5C-A3AD587B6F6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68000" y="4925707"/>
                      <a:ext cx="790810" cy="186293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58" name="文字方塊 168">
                      <a:extLst>
                        <a:ext uri="{FF2B5EF4-FFF2-40B4-BE49-F238E27FC236}">
                          <a16:creationId xmlns:a16="http://schemas.microsoft.com/office/drawing/2014/main" id="{D170E83C-CAE7-4807-A868-7E108F21DD00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71824" y="2898300"/>
                      <a:ext cx="577845" cy="3511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r" eaLnBrk="1" hangingPunct="1"/>
                      <a:r>
                        <a:rPr lang="en-US" altLang="zh-TW" sz="1800" dirty="0"/>
                        <a:t>Pad</a:t>
                      </a:r>
                      <a:endParaRPr lang="zh-TW" altLang="en-US" sz="1600" baseline="-25000" dirty="0"/>
                    </a:p>
                  </p:txBody>
                </p:sp>
                <p:sp>
                  <p:nvSpPr>
                    <p:cNvPr id="59" name="文字方塊 169">
                      <a:extLst>
                        <a:ext uri="{FF2B5EF4-FFF2-40B4-BE49-F238E27FC236}">
                          <a16:creationId xmlns:a16="http://schemas.microsoft.com/office/drawing/2014/main" id="{4F880F5D-5467-4688-924A-8167303E13F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28164" y="4630002"/>
                      <a:ext cx="554193" cy="2989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r" eaLnBrk="1" hangingPunct="1"/>
                      <a:r>
                        <a:rPr lang="en-US" altLang="zh-TW" sz="1800" dirty="0">
                          <a:solidFill>
                            <a:srgbClr val="E7F3F4"/>
                          </a:solidFill>
                        </a:rPr>
                        <a:t>BCB</a:t>
                      </a:r>
                      <a:endParaRPr lang="zh-TW" altLang="en-US" sz="1800" baseline="-25000" dirty="0">
                        <a:solidFill>
                          <a:srgbClr val="E7F3F4"/>
                        </a:solidFill>
                      </a:endParaRPr>
                    </a:p>
                  </p:txBody>
                </p:sp>
                <p:sp>
                  <p:nvSpPr>
                    <p:cNvPr id="60" name="文字方塊 171">
                      <a:extLst>
                        <a:ext uri="{FF2B5EF4-FFF2-40B4-BE49-F238E27FC236}">
                          <a16:creationId xmlns:a16="http://schemas.microsoft.com/office/drawing/2014/main" id="{12BF90AA-D3CA-4FB1-88EC-CA4BDCA5AD89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47294" y="3614468"/>
                      <a:ext cx="1056235" cy="27403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eaLnBrk="1" hangingPunct="1"/>
                      <a:r>
                        <a:rPr lang="en-US" altLang="zh-TW" sz="1600" dirty="0">
                          <a:solidFill>
                            <a:srgbClr val="FF0000"/>
                          </a:solidFill>
                        </a:rPr>
                        <a:t>Oxide relief</a:t>
                      </a:r>
                      <a:endParaRPr lang="zh-TW" altLang="en-US" sz="1600" baseline="-25000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61" name="文字方塊 172">
                      <a:extLst>
                        <a:ext uri="{FF2B5EF4-FFF2-40B4-BE49-F238E27FC236}">
                          <a16:creationId xmlns:a16="http://schemas.microsoft.com/office/drawing/2014/main" id="{44EB445E-D72E-4D5A-BAD0-E05E7D1CEAA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9426" y="4108534"/>
                      <a:ext cx="539923" cy="2989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r" eaLnBrk="1" hangingPunct="1"/>
                      <a:r>
                        <a:rPr lang="en-US" altLang="zh-TW" sz="1800" dirty="0">
                          <a:solidFill>
                            <a:srgbClr val="E7F3F4"/>
                          </a:solidFill>
                        </a:rPr>
                        <a:t>SiO</a:t>
                      </a:r>
                      <a:r>
                        <a:rPr lang="en-US" altLang="zh-TW" sz="1800" baseline="-25000" dirty="0">
                          <a:solidFill>
                            <a:srgbClr val="E7F3F4"/>
                          </a:solidFill>
                        </a:rPr>
                        <a:t>2</a:t>
                      </a:r>
                      <a:endParaRPr lang="zh-TW" altLang="en-US" sz="1800" baseline="-25000" dirty="0">
                        <a:solidFill>
                          <a:srgbClr val="E7F3F4"/>
                        </a:solidFill>
                      </a:endParaRPr>
                    </a:p>
                  </p:txBody>
                </p:sp>
                <p:sp>
                  <p:nvSpPr>
                    <p:cNvPr id="62" name="文字方塊 187">
                      <a:extLst>
                        <a:ext uri="{FF2B5EF4-FFF2-40B4-BE49-F238E27FC236}">
                          <a16:creationId xmlns:a16="http://schemas.microsoft.com/office/drawing/2014/main" id="{52A31E3D-36DE-4067-BD86-453B099FA6D0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47769" y="3962767"/>
                      <a:ext cx="3708000" cy="53976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eaLnBrk="1" hangingPunct="1"/>
                      <a:r>
                        <a:rPr lang="en-US" altLang="zh-TW" sz="1400" dirty="0">
                          <a:solidFill>
                            <a:srgbClr val="00B0F0"/>
                          </a:solidFill>
                        </a:rPr>
                        <a:t>0.5 </a:t>
                      </a:r>
                      <a:r>
                        <a:rPr lang="en-US" altLang="zh-TW" sz="1400" dirty="0">
                          <a:solidFill>
                            <a:srgbClr val="00B0F0"/>
                          </a:solidFill>
                          <a:latin typeface="Symbol" panose="05050102010706020507" pitchFamily="18" charset="2"/>
                        </a:rPr>
                        <a:t>l</a:t>
                      </a:r>
                      <a:r>
                        <a:rPr lang="en-US" altLang="zh-TW" sz="1400" dirty="0">
                          <a:solidFill>
                            <a:srgbClr val="00B0F0"/>
                          </a:solidFill>
                        </a:rPr>
                        <a:t> Cavity, </a:t>
                      </a:r>
                    </a:p>
                    <a:p>
                      <a:pPr eaLnBrk="1" hangingPunct="1"/>
                      <a:r>
                        <a:rPr lang="en-US" altLang="zh-TW" sz="1400" dirty="0" err="1">
                          <a:solidFill>
                            <a:srgbClr val="00B0F0"/>
                          </a:solidFill>
                        </a:rPr>
                        <a:t>InGaAs</a:t>
                      </a:r>
                      <a:r>
                        <a:rPr lang="en-US" altLang="zh-TW" sz="1400" dirty="0">
                          <a:solidFill>
                            <a:srgbClr val="00B0F0"/>
                          </a:solidFill>
                        </a:rPr>
                        <a:t>/</a:t>
                      </a:r>
                      <a:r>
                        <a:rPr lang="en-US" altLang="zh-TW" sz="1400" dirty="0" err="1">
                          <a:solidFill>
                            <a:srgbClr val="00B0F0"/>
                          </a:solidFill>
                        </a:rPr>
                        <a:t>AlGaAs</a:t>
                      </a:r>
                      <a:r>
                        <a:rPr lang="en-US" altLang="zh-TW" sz="1400" dirty="0">
                          <a:solidFill>
                            <a:srgbClr val="00B0F0"/>
                          </a:solidFill>
                        </a:rPr>
                        <a:t> MQW</a:t>
                      </a:r>
                      <a:endParaRPr lang="zh-TW" altLang="en-US" sz="1400" dirty="0">
                        <a:solidFill>
                          <a:srgbClr val="00B0F0"/>
                        </a:solidFill>
                      </a:endParaRPr>
                    </a:p>
                    <a:p>
                      <a:pPr eaLnBrk="1" hangingPunct="1"/>
                      <a:endParaRPr lang="zh-TW" altLang="en-US" sz="1400" baseline="-25000" dirty="0">
                        <a:solidFill>
                          <a:srgbClr val="00B0F0"/>
                        </a:solidFill>
                      </a:endParaRPr>
                    </a:p>
                  </p:txBody>
                </p:sp>
                <p:sp>
                  <p:nvSpPr>
                    <p:cNvPr id="63" name="文字方塊 188">
                      <a:extLst>
                        <a:ext uri="{FF2B5EF4-FFF2-40B4-BE49-F238E27FC236}">
                          <a16:creationId xmlns:a16="http://schemas.microsoft.com/office/drawing/2014/main" id="{E37DFACC-825C-4CE3-85BE-F39C502DE4E4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420000" y="2916000"/>
                      <a:ext cx="1085018" cy="32538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eaLnBrk="1" hangingPunct="1"/>
                      <a:r>
                        <a:rPr lang="en-US" altLang="zh-TW" sz="2000" dirty="0"/>
                        <a:t>P contact</a:t>
                      </a:r>
                      <a:endParaRPr lang="zh-TW" altLang="en-US" sz="2000" baseline="-25000" dirty="0"/>
                    </a:p>
                  </p:txBody>
                </p:sp>
                <p:sp>
                  <p:nvSpPr>
                    <p:cNvPr id="64" name="文字方塊 189">
                      <a:extLst>
                        <a:ext uri="{FF2B5EF4-FFF2-40B4-BE49-F238E27FC236}">
                          <a16:creationId xmlns:a16="http://schemas.microsoft.com/office/drawing/2014/main" id="{6ABB3E45-B3B7-40E1-8241-2ACCB45185EC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47677" y="4607121"/>
                      <a:ext cx="808457" cy="2491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eaLnBrk="1" hangingPunct="1"/>
                      <a:r>
                        <a:rPr lang="en-US" altLang="zh-TW" sz="1400" dirty="0">
                          <a:solidFill>
                            <a:srgbClr val="E7F3F4"/>
                          </a:solidFill>
                        </a:rPr>
                        <a:t>N contact</a:t>
                      </a:r>
                      <a:endParaRPr lang="zh-TW" altLang="en-US" sz="1400" dirty="0">
                        <a:solidFill>
                          <a:srgbClr val="E7F3F4"/>
                        </a:solidFill>
                      </a:endParaRPr>
                    </a:p>
                  </p:txBody>
                </p:sp>
                <p:cxnSp>
                  <p:nvCxnSpPr>
                    <p:cNvPr id="65" name="直線單箭頭接點 160">
                      <a:extLst>
                        <a:ext uri="{FF2B5EF4-FFF2-40B4-BE49-F238E27FC236}">
                          <a16:creationId xmlns:a16="http://schemas.microsoft.com/office/drawing/2014/main" id="{FE053EAF-C770-4FD7-9ECD-DDE04809101E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188000" y="3204000"/>
                      <a:ext cx="252000" cy="144000"/>
                    </a:xfrm>
                    <a:prstGeom prst="straightConnector1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6" name="直線單箭頭接點 161">
                      <a:extLst>
                        <a:ext uri="{FF2B5EF4-FFF2-40B4-BE49-F238E27FC236}">
                          <a16:creationId xmlns:a16="http://schemas.microsoft.com/office/drawing/2014/main" id="{2E3C0114-4081-47D1-9BE0-332E82D3C233}"/>
                        </a:ext>
                      </a:extLst>
                    </p:cNvPr>
                    <p:cNvCxnSpPr>
                      <a:cxnSpLocks noChangeShapeType="1"/>
                      <a:stCxn id="61" idx="3"/>
                    </p:cNvCxnSpPr>
                    <p:nvPr/>
                  </p:nvCxnSpPr>
                  <p:spPr bwMode="auto">
                    <a:xfrm flipV="1">
                      <a:off x="1229349" y="4176002"/>
                      <a:ext cx="318652" cy="82006"/>
                    </a:xfrm>
                    <a:prstGeom prst="straightConnector1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7" name="直線單箭頭接點 162">
                      <a:extLst>
                        <a:ext uri="{FF2B5EF4-FFF2-40B4-BE49-F238E27FC236}">
                          <a16:creationId xmlns:a16="http://schemas.microsoft.com/office/drawing/2014/main" id="{34C33B3D-03B3-444C-B8AB-FCD81A7BDFC2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771840" y="3132000"/>
                      <a:ext cx="612000" cy="432000"/>
                    </a:xfrm>
                    <a:prstGeom prst="straightConnector1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8" name="直線單箭頭接點 164">
                      <a:extLst>
                        <a:ext uri="{FF2B5EF4-FFF2-40B4-BE49-F238E27FC236}">
                          <a16:creationId xmlns:a16="http://schemas.microsoft.com/office/drawing/2014/main" id="{C17350CA-66A0-422A-B240-49D9FB81B0D5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916001" y="3789899"/>
                      <a:ext cx="597490" cy="602101"/>
                    </a:xfrm>
                    <a:prstGeom prst="straightConnector1">
                      <a:avLst/>
                    </a:prstGeom>
                    <a:noFill/>
                    <a:ln w="9525" algn="ctr">
                      <a:solidFill>
                        <a:srgbClr val="FF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9" name="直線單箭頭接點 165">
                      <a:extLst>
                        <a:ext uri="{FF2B5EF4-FFF2-40B4-BE49-F238E27FC236}">
                          <a16:creationId xmlns:a16="http://schemas.microsoft.com/office/drawing/2014/main" id="{478B2AB6-5256-4BCF-8034-FC66FF1ABB01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915817" y="4308019"/>
                      <a:ext cx="651887" cy="227981"/>
                    </a:xfrm>
                    <a:prstGeom prst="straightConnector1">
                      <a:avLst/>
                    </a:prstGeom>
                    <a:noFill/>
                    <a:ln w="9525" algn="ctr">
                      <a:solidFill>
                        <a:srgbClr val="0070C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70" name="Rectangle 20">
                      <a:extLst>
                        <a:ext uri="{FF2B5EF4-FFF2-40B4-BE49-F238E27FC236}">
                          <a16:creationId xmlns:a16="http://schemas.microsoft.com/office/drawing/2014/main" id="{D615C018-B416-4C54-B31D-A252383222B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40000" y="4680000"/>
                      <a:ext cx="2520397" cy="360000"/>
                    </a:xfrm>
                    <a:prstGeom prst="rect">
                      <a:avLst/>
                    </a:pr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lang="zh-TW" altLang="zh-TW">
                        <a:solidFill>
                          <a:srgbClr val="000000"/>
                        </a:solidFill>
                      </a:endParaRPr>
                    </a:p>
                  </p:txBody>
                </p:sp>
                <p:cxnSp>
                  <p:nvCxnSpPr>
                    <p:cNvPr id="71" name="直線單箭頭接點 166">
                      <a:extLst>
                        <a:ext uri="{FF2B5EF4-FFF2-40B4-BE49-F238E27FC236}">
                          <a16:creationId xmlns:a16="http://schemas.microsoft.com/office/drawing/2014/main" id="{CBC79A12-D49F-462D-950D-349A7301BE57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 flipV="1">
                      <a:off x="3345627" y="4637693"/>
                      <a:ext cx="711334" cy="29282"/>
                    </a:xfrm>
                    <a:prstGeom prst="straightConnector1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sp>
                <p:nvSpPr>
                  <p:cNvPr id="26" name="矩形 25">
                    <a:extLst>
                      <a:ext uri="{FF2B5EF4-FFF2-40B4-BE49-F238E27FC236}">
                        <a16:creationId xmlns:a16="http://schemas.microsoft.com/office/drawing/2014/main" id="{4049CDC8-ACE0-4342-8C24-4A0051FDBF42}"/>
                      </a:ext>
                    </a:extLst>
                  </p:cNvPr>
                  <p:cNvSpPr/>
                  <p:nvPr/>
                </p:nvSpPr>
                <p:spPr>
                  <a:xfrm>
                    <a:off x="0" y="4272681"/>
                    <a:ext cx="4319704" cy="720519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r>
                      <a:rPr lang="en-US" altLang="zh-TW" sz="2400" dirty="0">
                        <a:solidFill>
                          <a:srgbClr val="3232FF"/>
                        </a:solidFill>
                      </a:rPr>
                      <a:t>GaAs Substrate</a:t>
                    </a:r>
                    <a:endParaRPr lang="zh-TW" altLang="en-US" sz="2400" dirty="0">
                      <a:solidFill>
                        <a:srgbClr val="3232FF"/>
                      </a:solidFill>
                    </a:endParaRPr>
                  </a:p>
                </p:txBody>
              </p:sp>
            </p:grpSp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277F113A-79A1-489F-A9AE-812366BA0743}"/>
                    </a:ext>
                  </a:extLst>
                </p:cNvPr>
                <p:cNvSpPr/>
                <p:nvPr/>
              </p:nvSpPr>
              <p:spPr>
                <a:xfrm>
                  <a:off x="1291" y="3915004"/>
                  <a:ext cx="4319704" cy="358968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en-US" altLang="zh-TW" sz="2400" dirty="0" err="1"/>
                    <a:t>Undoped</a:t>
                  </a:r>
                  <a:r>
                    <a:rPr lang="en-US" altLang="zh-TW" sz="2400" dirty="0"/>
                    <a:t> layer</a:t>
                  </a:r>
                  <a:endParaRPr lang="zh-TW" altLang="en-US" sz="2400" dirty="0"/>
                </a:p>
              </p:txBody>
            </p:sp>
          </p:grpSp>
          <p:grpSp>
            <p:nvGrpSpPr>
              <p:cNvPr id="17" name="群組 16">
                <a:extLst>
                  <a:ext uri="{FF2B5EF4-FFF2-40B4-BE49-F238E27FC236}">
                    <a16:creationId xmlns:a16="http://schemas.microsoft.com/office/drawing/2014/main" id="{E6375F7F-52B3-443D-8681-205F8CEAA2D3}"/>
                  </a:ext>
                </a:extLst>
              </p:cNvPr>
              <p:cNvGrpSpPr/>
              <p:nvPr/>
            </p:nvGrpSpPr>
            <p:grpSpPr>
              <a:xfrm>
                <a:off x="3143746" y="3446929"/>
                <a:ext cx="1239837" cy="941388"/>
                <a:chOff x="3143746" y="3446929"/>
                <a:chExt cx="1239837" cy="941388"/>
              </a:xfrm>
            </p:grpSpPr>
            <p:cxnSp>
              <p:nvCxnSpPr>
                <p:cNvPr id="18" name="直線接點 172">
                  <a:extLst>
                    <a:ext uri="{FF2B5EF4-FFF2-40B4-BE49-F238E27FC236}">
                      <a16:creationId xmlns:a16="http://schemas.microsoft.com/office/drawing/2014/main" id="{F22571B5-3F3D-4025-880B-4CD27E46D46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453308" y="3446929"/>
                  <a:ext cx="0" cy="576263"/>
                </a:xfrm>
                <a:prstGeom prst="line">
                  <a:avLst/>
                </a:prstGeom>
                <a:noFill/>
                <a:ln w="12700" algn="ctr">
                  <a:solidFill>
                    <a:srgbClr val="0070C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" name="直線接點 173">
                  <a:extLst>
                    <a:ext uri="{FF2B5EF4-FFF2-40B4-BE49-F238E27FC236}">
                      <a16:creationId xmlns:a16="http://schemas.microsoft.com/office/drawing/2014/main" id="{EAC74A3E-964A-4DE5-BD00-BB8885726C6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074021" y="3446929"/>
                  <a:ext cx="0" cy="576263"/>
                </a:xfrm>
                <a:prstGeom prst="line">
                  <a:avLst/>
                </a:prstGeom>
                <a:noFill/>
                <a:ln w="12700" algn="ctr">
                  <a:solidFill>
                    <a:srgbClr val="0070C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" name="直線單箭頭接點 174">
                  <a:extLst>
                    <a:ext uri="{FF2B5EF4-FFF2-40B4-BE49-F238E27FC236}">
                      <a16:creationId xmlns:a16="http://schemas.microsoft.com/office/drawing/2014/main" id="{B4432566-605E-4776-9E7A-6EA6DAE5232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143746" y="3889842"/>
                  <a:ext cx="309562" cy="0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0070C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1" name="直線單箭頭接點 175">
                  <a:extLst>
                    <a:ext uri="{FF2B5EF4-FFF2-40B4-BE49-F238E27FC236}">
                      <a16:creationId xmlns:a16="http://schemas.microsoft.com/office/drawing/2014/main" id="{42EB96DA-C374-44EE-AE79-9BFB1BF134E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4074021" y="3889842"/>
                  <a:ext cx="309562" cy="0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0070C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2" name="文字方塊 159">
                  <a:extLst>
                    <a:ext uri="{FF2B5EF4-FFF2-40B4-BE49-F238E27FC236}">
                      <a16:creationId xmlns:a16="http://schemas.microsoft.com/office/drawing/2014/main" id="{FAA7D072-2FFB-4DAA-AB64-E39B9691B8E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53308" y="3934292"/>
                  <a:ext cx="642938" cy="454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8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defRPr kumimoji="1" sz="28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defRPr kumimoji="1" sz="28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defRPr kumimoji="1" sz="28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defRPr kumimoji="1" sz="28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8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8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8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8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algn="ctr" eaLnBrk="1" hangingPunct="1"/>
                  <a:r>
                    <a:rPr lang="en-US" altLang="zh-TW" sz="1800" dirty="0">
                      <a:solidFill>
                        <a:srgbClr val="0070C0"/>
                      </a:solidFill>
                    </a:rPr>
                    <a:t>W</a:t>
                  </a:r>
                  <a:r>
                    <a:rPr lang="en-US" altLang="zh-TW" sz="1800" baseline="-25000" dirty="0">
                      <a:solidFill>
                        <a:srgbClr val="0070C0"/>
                      </a:solidFill>
                    </a:rPr>
                    <a:t>O</a:t>
                  </a:r>
                  <a:endParaRPr lang="zh-TW" altLang="en-US" sz="1800" baseline="-25000" dirty="0">
                    <a:solidFill>
                      <a:srgbClr val="0070C0"/>
                    </a:solidFill>
                  </a:endParaRPr>
                </a:p>
              </p:txBody>
            </p:sp>
          </p:grpSp>
        </p:grpSp>
      </p:grpSp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7A14335C-E770-4F41-B6CC-4A4E2F833784}"/>
              </a:ext>
            </a:extLst>
          </p:cNvPr>
          <p:cNvCxnSpPr>
            <a:cxnSpLocks/>
          </p:cNvCxnSpPr>
          <p:nvPr/>
        </p:nvCxnSpPr>
        <p:spPr>
          <a:xfrm flipV="1">
            <a:off x="7441660" y="2080470"/>
            <a:ext cx="0" cy="790081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文字方塊 140">
            <a:extLst>
              <a:ext uri="{FF2B5EF4-FFF2-40B4-BE49-F238E27FC236}">
                <a16:creationId xmlns:a16="http://schemas.microsoft.com/office/drawing/2014/main" id="{0B3E16EC-FFB4-4EDF-A549-D2CA1B7AB0F6}"/>
              </a:ext>
            </a:extLst>
          </p:cNvPr>
          <p:cNvSpPr txBox="1"/>
          <p:nvPr/>
        </p:nvSpPr>
        <p:spPr>
          <a:xfrm>
            <a:off x="6889321" y="2361328"/>
            <a:ext cx="6170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</a:t>
            </a:r>
            <a:endParaRPr lang="zh-TW" altLang="en-US" sz="2100" dirty="0"/>
          </a:p>
        </p:txBody>
      </p:sp>
      <p:sp>
        <p:nvSpPr>
          <p:cNvPr id="142" name="文字方塊 141">
            <a:extLst>
              <a:ext uri="{FF2B5EF4-FFF2-40B4-BE49-F238E27FC236}">
                <a16:creationId xmlns:a16="http://schemas.microsoft.com/office/drawing/2014/main" id="{C1FD962A-7675-406E-B56E-92437D511E2F}"/>
              </a:ext>
            </a:extLst>
          </p:cNvPr>
          <p:cNvSpPr txBox="1"/>
          <p:nvPr/>
        </p:nvSpPr>
        <p:spPr>
          <a:xfrm>
            <a:off x="7860060" y="2697274"/>
            <a:ext cx="724453" cy="41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011-</a:t>
            </a:r>
            <a:endParaRPr lang="zh-TW" altLang="en-US" sz="2100" dirty="0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C13740C4-BDC4-4DAA-A2DE-AD26A8DD28F7}"/>
              </a:ext>
            </a:extLst>
          </p:cNvPr>
          <p:cNvSpPr/>
          <p:nvPr/>
        </p:nvSpPr>
        <p:spPr bwMode="auto">
          <a:xfrm>
            <a:off x="7549551" y="2235617"/>
            <a:ext cx="297569" cy="68104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144" name="直線單箭頭接點 143">
            <a:extLst>
              <a:ext uri="{FF2B5EF4-FFF2-40B4-BE49-F238E27FC236}">
                <a16:creationId xmlns:a16="http://schemas.microsoft.com/office/drawing/2014/main" id="{04C610C1-A780-4238-8C2F-61696662732B}"/>
              </a:ext>
            </a:extLst>
          </p:cNvPr>
          <p:cNvCxnSpPr>
            <a:cxnSpLocks/>
          </p:cNvCxnSpPr>
          <p:nvPr/>
        </p:nvCxnSpPr>
        <p:spPr>
          <a:xfrm>
            <a:off x="7873488" y="2655260"/>
            <a:ext cx="784166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單箭頭接點 144">
            <a:extLst>
              <a:ext uri="{FF2B5EF4-FFF2-40B4-BE49-F238E27FC236}">
                <a16:creationId xmlns:a16="http://schemas.microsoft.com/office/drawing/2014/main" id="{C295A9C2-F1E0-4B97-8206-73E3788B8CE7}"/>
              </a:ext>
            </a:extLst>
          </p:cNvPr>
          <p:cNvCxnSpPr>
            <a:cxnSpLocks/>
          </p:cNvCxnSpPr>
          <p:nvPr/>
        </p:nvCxnSpPr>
        <p:spPr>
          <a:xfrm flipV="1">
            <a:off x="7626952" y="3966555"/>
            <a:ext cx="0" cy="73317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FBF726DD-C148-466A-B92B-011F6CD0AC6A}"/>
              </a:ext>
            </a:extLst>
          </p:cNvPr>
          <p:cNvSpPr txBox="1"/>
          <p:nvPr/>
        </p:nvSpPr>
        <p:spPr>
          <a:xfrm>
            <a:off x="7050739" y="4114472"/>
            <a:ext cx="6170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</a:t>
            </a:r>
            <a:endParaRPr lang="zh-TW" altLang="en-US" sz="2100" dirty="0"/>
          </a:p>
        </p:txBody>
      </p:sp>
      <p:sp>
        <p:nvSpPr>
          <p:cNvPr id="147" name="文字方塊 146">
            <a:extLst>
              <a:ext uri="{FF2B5EF4-FFF2-40B4-BE49-F238E27FC236}">
                <a16:creationId xmlns:a16="http://schemas.microsoft.com/office/drawing/2014/main" id="{6F0EB87E-1781-4774-BD0B-9E6D47D061B8}"/>
              </a:ext>
            </a:extLst>
          </p:cNvPr>
          <p:cNvSpPr txBox="1"/>
          <p:nvPr/>
        </p:nvSpPr>
        <p:spPr>
          <a:xfrm>
            <a:off x="7932964" y="4699725"/>
            <a:ext cx="724453" cy="41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011-</a:t>
            </a:r>
            <a:endParaRPr lang="zh-TW" altLang="en-US" sz="2100" dirty="0"/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DB874799-CD42-4083-B12D-37311647C747}"/>
              </a:ext>
            </a:extLst>
          </p:cNvPr>
          <p:cNvSpPr/>
          <p:nvPr/>
        </p:nvSpPr>
        <p:spPr bwMode="auto">
          <a:xfrm rot="5400000">
            <a:off x="7520990" y="4396173"/>
            <a:ext cx="281932" cy="64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149" name="直線單箭頭接點 148">
            <a:extLst>
              <a:ext uri="{FF2B5EF4-FFF2-40B4-BE49-F238E27FC236}">
                <a16:creationId xmlns:a16="http://schemas.microsoft.com/office/drawing/2014/main" id="{E81DC9E8-C14B-4E57-A20B-6416898C6C90}"/>
              </a:ext>
            </a:extLst>
          </p:cNvPr>
          <p:cNvCxnSpPr>
            <a:cxnSpLocks/>
          </p:cNvCxnSpPr>
          <p:nvPr/>
        </p:nvCxnSpPr>
        <p:spPr>
          <a:xfrm>
            <a:off x="7755951" y="4741021"/>
            <a:ext cx="925353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28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142" grpId="0"/>
      <p:bldP spid="143" grpId="0" animBg="1"/>
      <p:bldP spid="146" grpId="0"/>
      <p:bldP spid="147" grpId="0"/>
      <p:bldP spid="1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物件 10">
            <a:extLst>
              <a:ext uri="{FF2B5EF4-FFF2-40B4-BE49-F238E27FC236}">
                <a16:creationId xmlns:a16="http://schemas.microsoft.com/office/drawing/2014/main" id="{184AF59E-AB7B-4FF4-8B8E-745E37C7E7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682805"/>
              </p:ext>
            </p:extLst>
          </p:nvPr>
        </p:nvGraphicFramePr>
        <p:xfrm>
          <a:off x="38034" y="1385820"/>
          <a:ext cx="3292694" cy="2299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828" name="Graph" r:id="rId3" imgW="4154400" imgH="2901600" progId="Origin50.Graph">
                  <p:embed/>
                </p:oleObj>
              </mc:Choice>
              <mc:Fallback>
                <p:oleObj name="Graph" r:id="rId3" imgW="4154400" imgH="2901600" progId="Origin50.Graph">
                  <p:embed/>
                  <p:pic>
                    <p:nvPicPr>
                      <p:cNvPr id="11" name="物件 10">
                        <a:extLst>
                          <a:ext uri="{FF2B5EF4-FFF2-40B4-BE49-F238E27FC236}">
                            <a16:creationId xmlns:a16="http://schemas.microsoft.com/office/drawing/2014/main" id="{184AF59E-AB7B-4FF4-8B8E-745E37C7E7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034" y="1385820"/>
                        <a:ext cx="3292694" cy="2299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物件 12">
            <a:extLst>
              <a:ext uri="{FF2B5EF4-FFF2-40B4-BE49-F238E27FC236}">
                <a16:creationId xmlns:a16="http://schemas.microsoft.com/office/drawing/2014/main" id="{184AF59E-AB7B-4FF4-8B8E-745E37C7E7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4731" y="1383687"/>
          <a:ext cx="3274525" cy="2315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829" name="Graph" r:id="rId5" imgW="4154400" imgH="2901600" progId="Origin50.Graph">
                  <p:embed/>
                </p:oleObj>
              </mc:Choice>
              <mc:Fallback>
                <p:oleObj name="Graph" r:id="rId5" imgW="4154400" imgH="2901600" progId="Origin50.Graph">
                  <p:embed/>
                  <p:pic>
                    <p:nvPicPr>
                      <p:cNvPr id="13" name="物件 12">
                        <a:extLst>
                          <a:ext uri="{FF2B5EF4-FFF2-40B4-BE49-F238E27FC236}">
                            <a16:creationId xmlns:a16="http://schemas.microsoft.com/office/drawing/2014/main" id="{184AF59E-AB7B-4FF4-8B8E-745E37C7E7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44731" y="1383687"/>
                        <a:ext cx="3274525" cy="2315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物件 13">
            <a:extLst>
              <a:ext uri="{FF2B5EF4-FFF2-40B4-BE49-F238E27FC236}">
                <a16:creationId xmlns:a16="http://schemas.microsoft.com/office/drawing/2014/main" id="{184AF59E-AB7B-4FF4-8B8E-745E37C7E7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00715" y="1377512"/>
          <a:ext cx="3292695" cy="2299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830" name="Graph" r:id="rId7" imgW="4154400" imgH="2901600" progId="Origin50.Graph">
                  <p:embed/>
                </p:oleObj>
              </mc:Choice>
              <mc:Fallback>
                <p:oleObj name="Graph" r:id="rId7" imgW="4154400" imgH="2901600" progId="Origin50.Graph">
                  <p:embed/>
                  <p:pic>
                    <p:nvPicPr>
                      <p:cNvPr id="14" name="物件 13">
                        <a:extLst>
                          <a:ext uri="{FF2B5EF4-FFF2-40B4-BE49-F238E27FC236}">
                            <a16:creationId xmlns:a16="http://schemas.microsoft.com/office/drawing/2014/main" id="{184AF59E-AB7B-4FF4-8B8E-745E37C7E7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00715" y="1377512"/>
                        <a:ext cx="3292695" cy="2299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文字方塊 19"/>
          <p:cNvSpPr txBox="1"/>
          <p:nvPr/>
        </p:nvSpPr>
        <p:spPr>
          <a:xfrm>
            <a:off x="1276402" y="1052699"/>
            <a:ext cx="9605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50</a:t>
            </a:r>
            <a:r>
              <a:rPr lang="zh-TW" altLang="en-US" sz="2100" dirty="0"/>
              <a:t> 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3946896" y="1052699"/>
            <a:ext cx="9605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60</a:t>
            </a:r>
            <a:r>
              <a:rPr lang="zh-TW" altLang="en-US" sz="2100" dirty="0"/>
              <a:t> 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6986949" y="1046525"/>
            <a:ext cx="9605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70</a:t>
            </a:r>
            <a:r>
              <a:rPr lang="zh-TW" altLang="en-US" sz="2100" dirty="0"/>
              <a:t> </a:t>
            </a: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C0F0E6C2-95C6-4028-A649-2E0EAC72EECF}"/>
              </a:ext>
            </a:extLst>
          </p:cNvPr>
          <p:cNvCxnSpPr>
            <a:cxnSpLocks/>
          </p:cNvCxnSpPr>
          <p:nvPr/>
        </p:nvCxnSpPr>
        <p:spPr>
          <a:xfrm flipV="1">
            <a:off x="2758777" y="814211"/>
            <a:ext cx="0" cy="73317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AC2A36B-1141-4732-B7EE-916E16E61718}"/>
              </a:ext>
            </a:extLst>
          </p:cNvPr>
          <p:cNvSpPr txBox="1"/>
          <p:nvPr/>
        </p:nvSpPr>
        <p:spPr>
          <a:xfrm>
            <a:off x="2218027" y="986642"/>
            <a:ext cx="6170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</a:t>
            </a:r>
            <a:endParaRPr lang="zh-TW" altLang="en-US" sz="2100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86F8A25-35A9-4D0D-BC80-A8BDB7A6F8D5}"/>
              </a:ext>
            </a:extLst>
          </p:cNvPr>
          <p:cNvSpPr txBox="1"/>
          <p:nvPr/>
        </p:nvSpPr>
        <p:spPr>
          <a:xfrm>
            <a:off x="3078895" y="1131884"/>
            <a:ext cx="724453" cy="41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011-</a:t>
            </a:r>
            <a:endParaRPr lang="zh-TW" altLang="en-US" sz="2100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34B174E-9DBF-45C5-94EE-205276914F97}"/>
              </a:ext>
            </a:extLst>
          </p:cNvPr>
          <p:cNvSpPr/>
          <p:nvPr/>
        </p:nvSpPr>
        <p:spPr bwMode="auto">
          <a:xfrm>
            <a:off x="2835055" y="860756"/>
            <a:ext cx="281932" cy="64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D16E908-8F07-4E2B-B18D-67B09538F042}"/>
              </a:ext>
            </a:extLst>
          </p:cNvPr>
          <p:cNvCxnSpPr>
            <a:cxnSpLocks/>
          </p:cNvCxnSpPr>
          <p:nvPr/>
        </p:nvCxnSpPr>
        <p:spPr>
          <a:xfrm>
            <a:off x="2903557" y="1194391"/>
            <a:ext cx="784166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圓角矩形 7">
            <a:extLst>
              <a:ext uri="{FF2B5EF4-FFF2-40B4-BE49-F238E27FC236}">
                <a16:creationId xmlns:a16="http://schemas.microsoft.com/office/drawing/2014/main" id="{DD03EC38-F4F3-4060-B975-A8CE1916963B}"/>
              </a:ext>
            </a:extLst>
          </p:cNvPr>
          <p:cNvSpPr/>
          <p:nvPr/>
        </p:nvSpPr>
        <p:spPr bwMode="auto">
          <a:xfrm>
            <a:off x="437228" y="5916095"/>
            <a:ext cx="3174016" cy="61293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Significant improvement in OPSR~10dB</a:t>
            </a:r>
            <a:endParaRPr lang="zh-TW" altLang="en-US" sz="1500" dirty="0">
              <a:solidFill>
                <a:srgbClr val="3232FF"/>
              </a:solidFill>
            </a:endParaRPr>
          </a:p>
        </p:txBody>
      </p:sp>
      <p:graphicFrame>
        <p:nvGraphicFramePr>
          <p:cNvPr id="17" name="內容版面配置區 4">
            <a:extLst>
              <a:ext uri="{FF2B5EF4-FFF2-40B4-BE49-F238E27FC236}">
                <a16:creationId xmlns:a16="http://schemas.microsoft.com/office/drawing/2014/main" id="{66E25315-379C-4732-B3E5-4550CB3EFDE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0725299"/>
              </p:ext>
            </p:extLst>
          </p:nvPr>
        </p:nvGraphicFramePr>
        <p:xfrm>
          <a:off x="142290" y="3717447"/>
          <a:ext cx="3065986" cy="2166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831" name="Graph" r:id="rId9" imgW="4276800" imgH="3022560" progId="Origin50.Graph">
                  <p:embed/>
                </p:oleObj>
              </mc:Choice>
              <mc:Fallback>
                <p:oleObj name="Graph" r:id="rId9" imgW="4276800" imgH="3022560" progId="Origin50.Graph">
                  <p:embed/>
                  <p:pic>
                    <p:nvPicPr>
                      <p:cNvPr id="5" name="內容版面配置區 4">
                        <a:extLst>
                          <a:ext uri="{FF2B5EF4-FFF2-40B4-BE49-F238E27FC236}">
                            <a16:creationId xmlns:a16="http://schemas.microsoft.com/office/drawing/2014/main" id="{B6757297-539D-4C68-A01C-3FAF9372D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290" y="3717447"/>
                        <a:ext cx="3065986" cy="2166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內容版面配置區 4">
            <a:extLst>
              <a:ext uri="{FF2B5EF4-FFF2-40B4-BE49-F238E27FC236}">
                <a16:creationId xmlns:a16="http://schemas.microsoft.com/office/drawing/2014/main" id="{5B831A0E-9ADF-4608-8508-DF76367C48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917899"/>
              </p:ext>
            </p:extLst>
          </p:nvPr>
        </p:nvGraphicFramePr>
        <p:xfrm>
          <a:off x="2835055" y="3717677"/>
          <a:ext cx="3174016" cy="2243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832" name="Graph" r:id="rId11" imgW="4276800" imgH="3022560" progId="Origin50.Graph">
                  <p:embed/>
                </p:oleObj>
              </mc:Choice>
              <mc:Fallback>
                <p:oleObj name="Graph" r:id="rId11" imgW="4276800" imgH="3022560" progId="Origin50.Graph">
                  <p:embed/>
                  <p:pic>
                    <p:nvPicPr>
                      <p:cNvPr id="5" name="內容版面配置區 4">
                        <a:extLst>
                          <a:ext uri="{FF2B5EF4-FFF2-40B4-BE49-F238E27FC236}">
                            <a16:creationId xmlns:a16="http://schemas.microsoft.com/office/drawing/2014/main" id="{B6757297-539D-4C68-A01C-3FAF9372D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35055" y="3717677"/>
                        <a:ext cx="3174016" cy="2243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內容版面配置區 4">
            <a:extLst>
              <a:ext uri="{FF2B5EF4-FFF2-40B4-BE49-F238E27FC236}">
                <a16:creationId xmlns:a16="http://schemas.microsoft.com/office/drawing/2014/main" id="{13044ABC-9A9F-49C0-B38E-06DB9A6354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309867"/>
              </p:ext>
            </p:extLst>
          </p:nvPr>
        </p:nvGraphicFramePr>
        <p:xfrm>
          <a:off x="5877364" y="3745125"/>
          <a:ext cx="2987658" cy="2111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833" name="Graph" r:id="rId13" imgW="4276800" imgH="3022560" progId="Origin50.Graph">
                  <p:embed/>
                </p:oleObj>
              </mc:Choice>
              <mc:Fallback>
                <p:oleObj name="Graph" r:id="rId13" imgW="4276800" imgH="3022560" progId="Origin50.Graph">
                  <p:embed/>
                  <p:pic>
                    <p:nvPicPr>
                      <p:cNvPr id="5" name="內容版面配置區 4">
                        <a:extLst>
                          <a:ext uri="{FF2B5EF4-FFF2-40B4-BE49-F238E27FC236}">
                            <a16:creationId xmlns:a16="http://schemas.microsoft.com/office/drawing/2014/main" id="{859BFB07-AE05-4DDA-A0CB-DDEAF742DF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877364" y="3745125"/>
                        <a:ext cx="2987658" cy="2111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3D80E592-AA88-4B26-B568-0E1E346323DB}"/>
              </a:ext>
            </a:extLst>
          </p:cNvPr>
          <p:cNvCxnSpPr>
            <a:cxnSpLocks/>
          </p:cNvCxnSpPr>
          <p:nvPr/>
        </p:nvCxnSpPr>
        <p:spPr bwMode="auto">
          <a:xfrm>
            <a:off x="2758777" y="1547381"/>
            <a:ext cx="373221" cy="0"/>
          </a:xfrm>
          <a:prstGeom prst="straightConnector1">
            <a:avLst/>
          </a:prstGeom>
          <a:noFill/>
          <a:ln w="12700" cap="flat" cmpd="sng" algn="ctr">
            <a:solidFill>
              <a:srgbClr val="92D050"/>
            </a:solidFill>
            <a:prstDash val="solid"/>
            <a:round/>
            <a:headEnd type="triangl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E23181E3-7353-4828-8386-8C78567573CD}"/>
              </a:ext>
            </a:extLst>
          </p:cNvPr>
          <p:cNvSpPr txBox="1"/>
          <p:nvPr/>
        </p:nvSpPr>
        <p:spPr>
          <a:xfrm>
            <a:off x="2772824" y="1500836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30um</a:t>
            </a:r>
            <a:endParaRPr lang="zh-TW" altLang="en-US" sz="10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75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302086" y="1339843"/>
            <a:ext cx="8851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30*50</a:t>
            </a:r>
            <a:endParaRPr lang="zh-TW" altLang="en-US" sz="21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4154198" y="1335202"/>
            <a:ext cx="8851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30*60</a:t>
            </a:r>
            <a:endParaRPr lang="zh-TW" altLang="en-US" sz="21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7162697" y="1335202"/>
            <a:ext cx="8851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30*70</a:t>
            </a:r>
            <a:endParaRPr lang="zh-TW" altLang="en-US" sz="210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B17438E9-FBFB-439A-B029-BA5736C6494F}"/>
              </a:ext>
            </a:extLst>
          </p:cNvPr>
          <p:cNvCxnSpPr/>
          <p:nvPr/>
        </p:nvCxnSpPr>
        <p:spPr>
          <a:xfrm>
            <a:off x="114583" y="3613640"/>
            <a:ext cx="8845061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709F6939-6CB4-43B7-A038-99E6AA9A2F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64755" y="3465356"/>
          <a:ext cx="3118306" cy="2178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40" name="Graph" r:id="rId3" imgW="4154400" imgH="2901600" progId="Origin50.Graph">
                  <p:embed/>
                </p:oleObj>
              </mc:Choice>
              <mc:Fallback>
                <p:oleObj name="Graph" r:id="rId3" imgW="4154400" imgH="2901600" progId="Origin50.Graph">
                  <p:embed/>
                  <p:pic>
                    <p:nvPicPr>
                      <p:cNvPr id="2" name="物件 1">
                        <a:extLst>
                          <a:ext uri="{FF2B5EF4-FFF2-40B4-BE49-F238E27FC236}">
                            <a16:creationId xmlns:a16="http://schemas.microsoft.com/office/drawing/2014/main" id="{709F6939-6CB4-43B7-A038-99E6AA9A2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64755" y="3465356"/>
                        <a:ext cx="3118306" cy="2178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物件 22">
            <a:extLst>
              <a:ext uri="{FF2B5EF4-FFF2-40B4-BE49-F238E27FC236}">
                <a16:creationId xmlns:a16="http://schemas.microsoft.com/office/drawing/2014/main" id="{385A5FEA-DF06-483C-AD2D-F8AFDB91BC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855" y="1483700"/>
          <a:ext cx="2986348" cy="2085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41" name="Graph" r:id="rId5" imgW="4154400" imgH="2901600" progId="Origin50.Graph">
                  <p:embed/>
                </p:oleObj>
              </mc:Choice>
              <mc:Fallback>
                <p:oleObj name="Graph" r:id="rId5" imgW="4154400" imgH="2901600" progId="Origin50.Graph">
                  <p:embed/>
                  <p:pic>
                    <p:nvPicPr>
                      <p:cNvPr id="23" name="物件 22">
                        <a:extLst>
                          <a:ext uri="{FF2B5EF4-FFF2-40B4-BE49-F238E27FC236}">
                            <a16:creationId xmlns:a16="http://schemas.microsoft.com/office/drawing/2014/main" id="{385A5FEA-DF06-483C-AD2D-F8AFDB91BC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3855" y="1483700"/>
                        <a:ext cx="2986348" cy="2085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物件 23">
            <a:extLst>
              <a:ext uri="{FF2B5EF4-FFF2-40B4-BE49-F238E27FC236}">
                <a16:creationId xmlns:a16="http://schemas.microsoft.com/office/drawing/2014/main" id="{E8AF88F1-09F9-49C0-B00A-98B6464A06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09715"/>
              </p:ext>
            </p:extLst>
          </p:nvPr>
        </p:nvGraphicFramePr>
        <p:xfrm>
          <a:off x="2875881" y="1454520"/>
          <a:ext cx="3041723" cy="2124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42" name="Graph" r:id="rId7" imgW="4154400" imgH="2901600" progId="Origin50.Graph">
                  <p:embed/>
                </p:oleObj>
              </mc:Choice>
              <mc:Fallback>
                <p:oleObj name="Graph" r:id="rId7" imgW="4154400" imgH="2901600" progId="Origin50.Graph">
                  <p:embed/>
                  <p:pic>
                    <p:nvPicPr>
                      <p:cNvPr id="24" name="物件 23">
                        <a:extLst>
                          <a:ext uri="{FF2B5EF4-FFF2-40B4-BE49-F238E27FC236}">
                            <a16:creationId xmlns:a16="http://schemas.microsoft.com/office/drawing/2014/main" id="{E8AF88F1-09F9-49C0-B00A-98B6464A06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75881" y="1454520"/>
                        <a:ext cx="3041723" cy="2124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物件 24">
            <a:extLst>
              <a:ext uri="{FF2B5EF4-FFF2-40B4-BE49-F238E27FC236}">
                <a16:creationId xmlns:a16="http://schemas.microsoft.com/office/drawing/2014/main" id="{CA9C61D6-2640-4694-84A5-C7A04391E2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6585579"/>
              </p:ext>
            </p:extLst>
          </p:nvPr>
        </p:nvGraphicFramePr>
        <p:xfrm>
          <a:off x="5688170" y="1413097"/>
          <a:ext cx="3118307" cy="2178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43" name="Graph" r:id="rId9" imgW="4154400" imgH="2901600" progId="Origin50.Graph">
                  <p:embed/>
                </p:oleObj>
              </mc:Choice>
              <mc:Fallback>
                <p:oleObj name="Graph" r:id="rId9" imgW="4154400" imgH="2901600" progId="Origin50.Graph">
                  <p:embed/>
                  <p:pic>
                    <p:nvPicPr>
                      <p:cNvPr id="25" name="物件 24">
                        <a:extLst>
                          <a:ext uri="{FF2B5EF4-FFF2-40B4-BE49-F238E27FC236}">
                            <a16:creationId xmlns:a16="http://schemas.microsoft.com/office/drawing/2014/main" id="{CA9C61D6-2640-4694-84A5-C7A04391E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88170" y="1413097"/>
                        <a:ext cx="3118307" cy="2178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內容版面配置區 3">
            <a:extLst>
              <a:ext uri="{FF2B5EF4-FFF2-40B4-BE49-F238E27FC236}">
                <a16:creationId xmlns:a16="http://schemas.microsoft.com/office/drawing/2014/main" id="{B3004A9F-1012-4B50-961D-BA02B4D186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23386" y="3520659"/>
          <a:ext cx="3131748" cy="2187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44" name="Graph" r:id="rId11" imgW="4154400" imgH="2901600" progId="Origin50.Graph">
                  <p:embed/>
                </p:oleObj>
              </mc:Choice>
              <mc:Fallback>
                <p:oleObj name="Graph" r:id="rId11" imgW="4154400" imgH="2901600" progId="Origin50.Graph">
                  <p:embed/>
                  <p:pic>
                    <p:nvPicPr>
                      <p:cNvPr id="28" name="內容版面配置區 3">
                        <a:extLst>
                          <a:ext uri="{FF2B5EF4-FFF2-40B4-BE49-F238E27FC236}">
                            <a16:creationId xmlns:a16="http://schemas.microsoft.com/office/drawing/2014/main" id="{B3004A9F-1012-4B50-961D-BA02B4D186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23386" y="3520659"/>
                        <a:ext cx="3131748" cy="2187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內容版面配置區 3">
            <a:extLst>
              <a:ext uri="{FF2B5EF4-FFF2-40B4-BE49-F238E27FC236}">
                <a16:creationId xmlns:a16="http://schemas.microsoft.com/office/drawing/2014/main" id="{0CCE8DFA-BCEA-4C75-9AF0-BDF0F6827CCE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81699" y="3579193"/>
          <a:ext cx="2964152" cy="2070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45" name="Graph" r:id="rId13" imgW="4154400" imgH="2901600" progId="Origin50.Graph">
                  <p:embed/>
                </p:oleObj>
              </mc:Choice>
              <mc:Fallback>
                <p:oleObj name="Graph" r:id="rId13" imgW="4154400" imgH="2901600" progId="Origin50.Graph">
                  <p:embed/>
                  <p:pic>
                    <p:nvPicPr>
                      <p:cNvPr id="29" name="內容版面配置區 3">
                        <a:extLst>
                          <a:ext uri="{FF2B5EF4-FFF2-40B4-BE49-F238E27FC236}">
                            <a16:creationId xmlns:a16="http://schemas.microsoft.com/office/drawing/2014/main" id="{0CCE8DFA-BCEA-4C75-9AF0-BDF0F6827C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81699" y="3579193"/>
                        <a:ext cx="2964152" cy="2070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4CBF8F19-7FF3-48CE-BD75-A6BB6027C54F}"/>
              </a:ext>
            </a:extLst>
          </p:cNvPr>
          <p:cNvCxnSpPr>
            <a:cxnSpLocks/>
          </p:cNvCxnSpPr>
          <p:nvPr/>
        </p:nvCxnSpPr>
        <p:spPr>
          <a:xfrm flipV="1">
            <a:off x="2783262" y="844429"/>
            <a:ext cx="0" cy="73317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9E7F287-083B-4D9D-8FCA-61E5B8B7C5F8}"/>
              </a:ext>
            </a:extLst>
          </p:cNvPr>
          <p:cNvSpPr txBox="1"/>
          <p:nvPr/>
        </p:nvSpPr>
        <p:spPr>
          <a:xfrm>
            <a:off x="2242512" y="1016860"/>
            <a:ext cx="6170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</a:t>
            </a:r>
            <a:endParaRPr lang="zh-TW" altLang="en-US" sz="2100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883CF69-ABC4-40BA-9E93-6B09C63E1A5B}"/>
              </a:ext>
            </a:extLst>
          </p:cNvPr>
          <p:cNvSpPr txBox="1"/>
          <p:nvPr/>
        </p:nvSpPr>
        <p:spPr>
          <a:xfrm>
            <a:off x="3103380" y="1162102"/>
            <a:ext cx="724453" cy="41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011-</a:t>
            </a:r>
            <a:endParaRPr lang="zh-TW" altLang="en-US" sz="21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4289AE9-D195-4254-B6CB-E756FF53E640}"/>
              </a:ext>
            </a:extLst>
          </p:cNvPr>
          <p:cNvSpPr/>
          <p:nvPr/>
        </p:nvSpPr>
        <p:spPr bwMode="auto">
          <a:xfrm>
            <a:off x="2859540" y="890974"/>
            <a:ext cx="281932" cy="64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961621B6-3E69-4538-B26C-A2A976CED4CC}"/>
              </a:ext>
            </a:extLst>
          </p:cNvPr>
          <p:cNvCxnSpPr>
            <a:cxnSpLocks/>
          </p:cNvCxnSpPr>
          <p:nvPr/>
        </p:nvCxnSpPr>
        <p:spPr>
          <a:xfrm>
            <a:off x="2928042" y="1224609"/>
            <a:ext cx="784166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圓角矩形 7">
            <a:extLst>
              <a:ext uri="{FF2B5EF4-FFF2-40B4-BE49-F238E27FC236}">
                <a16:creationId xmlns:a16="http://schemas.microsoft.com/office/drawing/2014/main" id="{1FA447C3-285E-4C24-BF2C-2FDE2A4008FE}"/>
              </a:ext>
            </a:extLst>
          </p:cNvPr>
          <p:cNvSpPr/>
          <p:nvPr/>
        </p:nvSpPr>
        <p:spPr bwMode="auto">
          <a:xfrm>
            <a:off x="580460" y="5875671"/>
            <a:ext cx="3131748" cy="61293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Significant improvement in optical spectrum </a:t>
            </a:r>
            <a:endParaRPr lang="zh-TW" altLang="en-US" sz="1500" dirty="0">
              <a:solidFill>
                <a:srgbClr val="3232FF"/>
              </a:solidFill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16087AA-623A-4765-8AC8-01EEC7FC99C5}"/>
              </a:ext>
            </a:extLst>
          </p:cNvPr>
          <p:cNvSpPr txBox="1"/>
          <p:nvPr/>
        </p:nvSpPr>
        <p:spPr>
          <a:xfrm>
            <a:off x="8078454" y="1162102"/>
            <a:ext cx="1264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</a:rPr>
              <a:t>BEFORE low RIN process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4D8453D1-4E8C-413C-89F1-5E9CDF33B8F8}"/>
              </a:ext>
            </a:extLst>
          </p:cNvPr>
          <p:cNvSpPr txBox="1"/>
          <p:nvPr/>
        </p:nvSpPr>
        <p:spPr>
          <a:xfrm>
            <a:off x="8078454" y="5791807"/>
            <a:ext cx="1264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</a:rPr>
              <a:t>AFTER low RIN process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D5A98B09-A57C-4894-A4E0-B5F570CEE9BA}"/>
              </a:ext>
            </a:extLst>
          </p:cNvPr>
          <p:cNvSpPr/>
          <p:nvPr/>
        </p:nvSpPr>
        <p:spPr bwMode="auto">
          <a:xfrm>
            <a:off x="6866910" y="1458082"/>
            <a:ext cx="885179" cy="1984898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F4970EF7-5B8D-48A2-9A7E-9DCE6C147F97}"/>
              </a:ext>
            </a:extLst>
          </p:cNvPr>
          <p:cNvSpPr/>
          <p:nvPr/>
        </p:nvSpPr>
        <p:spPr bwMode="auto">
          <a:xfrm>
            <a:off x="6976508" y="3487965"/>
            <a:ext cx="885179" cy="1984898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8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264922" y="892383"/>
            <a:ext cx="9605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50</a:t>
            </a:r>
            <a:r>
              <a:rPr lang="zh-TW" altLang="en-US" sz="2100" dirty="0"/>
              <a:t> 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4021856" y="884776"/>
            <a:ext cx="9605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60</a:t>
            </a:r>
            <a:r>
              <a:rPr lang="zh-TW" altLang="en-US" sz="2100" dirty="0"/>
              <a:t> 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010353" y="937561"/>
            <a:ext cx="9605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70</a:t>
            </a:r>
            <a:r>
              <a:rPr lang="zh-TW" altLang="en-US" sz="2100" dirty="0"/>
              <a:t> </a:t>
            </a:r>
          </a:p>
        </p:txBody>
      </p:sp>
      <p:graphicFrame>
        <p:nvGraphicFramePr>
          <p:cNvPr id="7" name="內容版面配置區 3">
            <a:extLst>
              <a:ext uri="{FF2B5EF4-FFF2-40B4-BE49-F238E27FC236}">
                <a16:creationId xmlns:a16="http://schemas.microsoft.com/office/drawing/2014/main" id="{7EFED597-6B38-4C17-BCFA-B5D1F0E67DC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-168942" y="1187416"/>
          <a:ext cx="3500366" cy="244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64" name="Graph" r:id="rId3" imgW="4154400" imgH="2901600" progId="Origin50.Graph">
                  <p:embed/>
                </p:oleObj>
              </mc:Choice>
              <mc:Fallback>
                <p:oleObj name="Graph" r:id="rId3" imgW="4154400" imgH="2901600" progId="Origin50.Graph">
                  <p:embed/>
                  <p:pic>
                    <p:nvPicPr>
                      <p:cNvPr id="7" name="內容版面配置區 3">
                        <a:extLst>
                          <a:ext uri="{FF2B5EF4-FFF2-40B4-BE49-F238E27FC236}">
                            <a16:creationId xmlns:a16="http://schemas.microsoft.com/office/drawing/2014/main" id="{7EFED597-6B38-4C17-BCFA-B5D1F0E67D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68942" y="1187416"/>
                        <a:ext cx="3500366" cy="2445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內容版面配置區 3">
            <a:extLst>
              <a:ext uri="{FF2B5EF4-FFF2-40B4-BE49-F238E27FC236}">
                <a16:creationId xmlns:a16="http://schemas.microsoft.com/office/drawing/2014/main" id="{7EFED597-6B38-4C17-BCFA-B5D1F0E67D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39781" y="1191483"/>
          <a:ext cx="3500366" cy="244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65" name="Graph" r:id="rId5" imgW="4154400" imgH="2901600" progId="Origin50.Graph">
                  <p:embed/>
                </p:oleObj>
              </mc:Choice>
              <mc:Fallback>
                <p:oleObj name="Graph" r:id="rId5" imgW="4154400" imgH="2901600" progId="Origin50.Graph">
                  <p:embed/>
                  <p:pic>
                    <p:nvPicPr>
                      <p:cNvPr id="8" name="內容版面配置區 3">
                        <a:extLst>
                          <a:ext uri="{FF2B5EF4-FFF2-40B4-BE49-F238E27FC236}">
                            <a16:creationId xmlns:a16="http://schemas.microsoft.com/office/drawing/2014/main" id="{7EFED597-6B38-4C17-BCFA-B5D1F0E67D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39781" y="1191483"/>
                        <a:ext cx="3500366" cy="2445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內容版面配置區 3">
            <a:extLst>
              <a:ext uri="{FF2B5EF4-FFF2-40B4-BE49-F238E27FC236}">
                <a16:creationId xmlns:a16="http://schemas.microsoft.com/office/drawing/2014/main" id="{7EFED597-6B38-4C17-BCFA-B5D1F0E67D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8368" y="1187416"/>
          <a:ext cx="3491528" cy="2438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66" name="Graph" r:id="rId7" imgW="4154400" imgH="2901600" progId="Origin50.Graph">
                  <p:embed/>
                </p:oleObj>
              </mc:Choice>
              <mc:Fallback>
                <p:oleObj name="Graph" r:id="rId7" imgW="4154400" imgH="2901600" progId="Origin50.Graph">
                  <p:embed/>
                  <p:pic>
                    <p:nvPicPr>
                      <p:cNvPr id="9" name="內容版面配置區 3">
                        <a:extLst>
                          <a:ext uri="{FF2B5EF4-FFF2-40B4-BE49-F238E27FC236}">
                            <a16:creationId xmlns:a16="http://schemas.microsoft.com/office/drawing/2014/main" id="{7EFED597-6B38-4C17-BCFA-B5D1F0E67D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58368" y="1187416"/>
                        <a:ext cx="3491528" cy="2438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FBBC1B95-B98E-440B-9BCC-EE949E9E5D0D}"/>
              </a:ext>
            </a:extLst>
          </p:cNvPr>
          <p:cNvCxnSpPr/>
          <p:nvPr/>
        </p:nvCxnSpPr>
        <p:spPr>
          <a:xfrm>
            <a:off x="112939" y="3587714"/>
            <a:ext cx="8845061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物件 14">
            <a:extLst>
              <a:ext uri="{FF2B5EF4-FFF2-40B4-BE49-F238E27FC236}">
                <a16:creationId xmlns:a16="http://schemas.microsoft.com/office/drawing/2014/main" id="{380C70F4-D093-4E37-B57F-AF8DC386F2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56099" y="3587713"/>
          <a:ext cx="3551807" cy="2480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67" name="Graph" r:id="rId9" imgW="4154400" imgH="2901600" progId="Origin50.Graph">
                  <p:embed/>
                </p:oleObj>
              </mc:Choice>
              <mc:Fallback>
                <p:oleObj name="Graph" r:id="rId9" imgW="4154400" imgH="2901600" progId="Origin50.Graph">
                  <p:embed/>
                  <p:pic>
                    <p:nvPicPr>
                      <p:cNvPr id="15" name="物件 14">
                        <a:extLst>
                          <a:ext uri="{FF2B5EF4-FFF2-40B4-BE49-F238E27FC236}">
                            <a16:creationId xmlns:a16="http://schemas.microsoft.com/office/drawing/2014/main" id="{380C70F4-D093-4E37-B57F-AF8DC386F2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-156099" y="3587713"/>
                        <a:ext cx="3551807" cy="2480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物件 15">
            <a:extLst>
              <a:ext uri="{FF2B5EF4-FFF2-40B4-BE49-F238E27FC236}">
                <a16:creationId xmlns:a16="http://schemas.microsoft.com/office/drawing/2014/main" id="{F7834DE1-E45B-404A-A27F-152A0E3CAF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66793" y="3561885"/>
          <a:ext cx="3491528" cy="2438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68" name="Graph" r:id="rId11" imgW="4154400" imgH="2901600" progId="Origin50.Graph">
                  <p:embed/>
                </p:oleObj>
              </mc:Choice>
              <mc:Fallback>
                <p:oleObj name="Graph" r:id="rId11" imgW="4154400" imgH="2901600" progId="Origin50.Graph">
                  <p:embed/>
                  <p:pic>
                    <p:nvPicPr>
                      <p:cNvPr id="16" name="物件 15">
                        <a:extLst>
                          <a:ext uri="{FF2B5EF4-FFF2-40B4-BE49-F238E27FC236}">
                            <a16:creationId xmlns:a16="http://schemas.microsoft.com/office/drawing/2014/main" id="{F7834DE1-E45B-404A-A27F-152A0E3CAF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66793" y="3561885"/>
                        <a:ext cx="3491528" cy="2438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物件 16">
            <a:extLst>
              <a:ext uri="{FF2B5EF4-FFF2-40B4-BE49-F238E27FC236}">
                <a16:creationId xmlns:a16="http://schemas.microsoft.com/office/drawing/2014/main" id="{14059466-DC23-4443-8B55-5DA6E376D7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5811" y="3550192"/>
          <a:ext cx="3551807" cy="2480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69" name="Graph" r:id="rId13" imgW="4154400" imgH="2901600" progId="Origin50.Graph">
                  <p:embed/>
                </p:oleObj>
              </mc:Choice>
              <mc:Fallback>
                <p:oleObj name="Graph" r:id="rId13" imgW="4154400" imgH="2901600" progId="Origin50.Graph">
                  <p:embed/>
                  <p:pic>
                    <p:nvPicPr>
                      <p:cNvPr id="17" name="物件 16">
                        <a:extLst>
                          <a:ext uri="{FF2B5EF4-FFF2-40B4-BE49-F238E27FC236}">
                            <a16:creationId xmlns:a16="http://schemas.microsoft.com/office/drawing/2014/main" id="{14059466-DC23-4443-8B55-5DA6E376D7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55811" y="3550192"/>
                        <a:ext cx="3551807" cy="2480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C9BE94C7-E821-4B54-A907-92BDB74BA151}"/>
              </a:ext>
            </a:extLst>
          </p:cNvPr>
          <p:cNvCxnSpPr>
            <a:cxnSpLocks/>
          </p:cNvCxnSpPr>
          <p:nvPr/>
        </p:nvCxnSpPr>
        <p:spPr>
          <a:xfrm flipV="1">
            <a:off x="2882381" y="574710"/>
            <a:ext cx="0" cy="73317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990A215-B4E3-448D-92CC-23870421C1CA}"/>
              </a:ext>
            </a:extLst>
          </p:cNvPr>
          <p:cNvSpPr txBox="1"/>
          <p:nvPr/>
        </p:nvSpPr>
        <p:spPr>
          <a:xfrm>
            <a:off x="2341631" y="747141"/>
            <a:ext cx="6170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</a:t>
            </a:r>
            <a:endParaRPr lang="zh-TW" altLang="en-US" sz="2100" dirty="0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2075FCC-9FDF-4E23-A78D-2C4827FF690C}"/>
              </a:ext>
            </a:extLst>
          </p:cNvPr>
          <p:cNvSpPr txBox="1"/>
          <p:nvPr/>
        </p:nvSpPr>
        <p:spPr>
          <a:xfrm>
            <a:off x="3202499" y="892383"/>
            <a:ext cx="724453" cy="41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011-</a:t>
            </a:r>
            <a:endParaRPr lang="zh-TW" altLang="en-US" sz="2100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DAA797F-8E7C-40B5-90AA-414D40D9FBF2}"/>
              </a:ext>
            </a:extLst>
          </p:cNvPr>
          <p:cNvSpPr/>
          <p:nvPr/>
        </p:nvSpPr>
        <p:spPr bwMode="auto">
          <a:xfrm>
            <a:off x="2958659" y="621255"/>
            <a:ext cx="281932" cy="64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60B69ADE-2A8A-4DE2-825F-9F46FFC626FA}"/>
              </a:ext>
            </a:extLst>
          </p:cNvPr>
          <p:cNvCxnSpPr>
            <a:cxnSpLocks/>
          </p:cNvCxnSpPr>
          <p:nvPr/>
        </p:nvCxnSpPr>
        <p:spPr>
          <a:xfrm>
            <a:off x="3027161" y="954890"/>
            <a:ext cx="784166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圓角矩形 7">
            <a:extLst>
              <a:ext uri="{FF2B5EF4-FFF2-40B4-BE49-F238E27FC236}">
                <a16:creationId xmlns:a16="http://schemas.microsoft.com/office/drawing/2014/main" id="{77E554B6-16E8-4D1B-9C3F-A6C07CFD4CE2}"/>
              </a:ext>
            </a:extLst>
          </p:cNvPr>
          <p:cNvSpPr/>
          <p:nvPr/>
        </p:nvSpPr>
        <p:spPr bwMode="auto">
          <a:xfrm>
            <a:off x="1063137" y="6040218"/>
            <a:ext cx="3919238" cy="61293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E-O frequency response becomes more flat (larger damping)</a:t>
            </a:r>
            <a:endParaRPr lang="zh-TW" altLang="en-US" sz="1500" dirty="0">
              <a:solidFill>
                <a:srgbClr val="3232FF"/>
              </a:solidFill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17F1D1D6-077D-4A9D-B06B-E7A23A62192E}"/>
              </a:ext>
            </a:extLst>
          </p:cNvPr>
          <p:cNvSpPr/>
          <p:nvPr/>
        </p:nvSpPr>
        <p:spPr bwMode="auto">
          <a:xfrm>
            <a:off x="3096497" y="1293130"/>
            <a:ext cx="1285920" cy="1123938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031D1753-88AE-4E4B-B0E6-9E4D5637A4C0}"/>
              </a:ext>
            </a:extLst>
          </p:cNvPr>
          <p:cNvSpPr/>
          <p:nvPr/>
        </p:nvSpPr>
        <p:spPr bwMode="auto">
          <a:xfrm>
            <a:off x="3125391" y="3571071"/>
            <a:ext cx="1285920" cy="1123938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22" name="箭號: 向下 21">
            <a:extLst>
              <a:ext uri="{FF2B5EF4-FFF2-40B4-BE49-F238E27FC236}">
                <a16:creationId xmlns:a16="http://schemas.microsoft.com/office/drawing/2014/main" id="{0A5C0300-5966-4CB1-9D77-F75B1CB25F08}"/>
              </a:ext>
            </a:extLst>
          </p:cNvPr>
          <p:cNvSpPr/>
          <p:nvPr/>
        </p:nvSpPr>
        <p:spPr bwMode="auto">
          <a:xfrm>
            <a:off x="3446229" y="2668511"/>
            <a:ext cx="511308" cy="594129"/>
          </a:xfrm>
          <a:prstGeom prst="downArrow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26" name="圓角矩形 7">
            <a:extLst>
              <a:ext uri="{FF2B5EF4-FFF2-40B4-BE49-F238E27FC236}">
                <a16:creationId xmlns:a16="http://schemas.microsoft.com/office/drawing/2014/main" id="{ADAF8198-7784-487A-BB78-0EBA363AB234}"/>
              </a:ext>
            </a:extLst>
          </p:cNvPr>
          <p:cNvSpPr/>
          <p:nvPr/>
        </p:nvSpPr>
        <p:spPr bwMode="auto">
          <a:xfrm>
            <a:off x="4210983" y="2936499"/>
            <a:ext cx="3465394" cy="35754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E-O</a:t>
            </a:r>
            <a:r>
              <a:rPr lang="zh-TW" altLang="en-US" sz="1500" dirty="0">
                <a:solidFill>
                  <a:srgbClr val="3232FF"/>
                </a:solidFill>
              </a:rPr>
              <a:t> </a:t>
            </a:r>
            <a:r>
              <a:rPr lang="en-US" altLang="zh-TW" sz="1500" dirty="0">
                <a:solidFill>
                  <a:srgbClr val="3232FF"/>
                </a:solidFill>
              </a:rPr>
              <a:t>more flat after low RIN process</a:t>
            </a:r>
            <a:endParaRPr lang="zh-TW" altLang="en-US" sz="15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1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/>
          <p:cNvSpPr txBox="1"/>
          <p:nvPr/>
        </p:nvSpPr>
        <p:spPr>
          <a:xfrm>
            <a:off x="956119" y="1162804"/>
            <a:ext cx="15424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50</a:t>
            </a:r>
            <a:r>
              <a:rPr lang="zh-TW" altLang="en-US" sz="2100" dirty="0"/>
              <a:t> </a:t>
            </a:r>
            <a:r>
              <a:rPr lang="en-US" altLang="zh-TW" sz="2100" dirty="0"/>
              <a:t>6mA</a:t>
            </a:r>
            <a:endParaRPr lang="zh-TW" altLang="en-US" sz="21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4026257" y="1162804"/>
            <a:ext cx="15424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60</a:t>
            </a:r>
            <a:r>
              <a:rPr lang="zh-TW" altLang="en-US" sz="2100" dirty="0"/>
              <a:t> </a:t>
            </a:r>
            <a:r>
              <a:rPr lang="en-US" altLang="zh-TW" sz="2100" dirty="0"/>
              <a:t>8mA</a:t>
            </a:r>
            <a:endParaRPr lang="zh-TW" altLang="en-US" sz="21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6861589" y="1162804"/>
            <a:ext cx="16914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70</a:t>
            </a:r>
            <a:r>
              <a:rPr lang="zh-TW" altLang="en-US" sz="2100" dirty="0"/>
              <a:t> </a:t>
            </a:r>
            <a:r>
              <a:rPr lang="en-US" altLang="zh-TW" sz="2100" dirty="0"/>
              <a:t>10mA</a:t>
            </a:r>
            <a:endParaRPr lang="zh-TW" altLang="en-US" sz="21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737B128-CB45-4DC9-A93C-317DE68F7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01" y="1521854"/>
            <a:ext cx="2880000" cy="2160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5B3BEB1-5239-4148-8FDD-7E3DA1FB6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06" y="1521854"/>
            <a:ext cx="2880000" cy="21600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5B86750B-8943-452B-A79B-E99DCD648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11" y="1521854"/>
            <a:ext cx="2880000" cy="2160000"/>
          </a:xfrm>
          <a:prstGeom prst="rect">
            <a:avLst/>
          </a:prstGeom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0A1F77A9-DDCC-46B6-8A41-792A84C74183}"/>
              </a:ext>
            </a:extLst>
          </p:cNvPr>
          <p:cNvCxnSpPr/>
          <p:nvPr/>
        </p:nvCxnSpPr>
        <p:spPr>
          <a:xfrm>
            <a:off x="123157" y="3660595"/>
            <a:ext cx="8845061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AF23F52-BD1C-46D2-ABD2-E9CBB1F2ADC4}"/>
              </a:ext>
            </a:extLst>
          </p:cNvPr>
          <p:cNvCxnSpPr/>
          <p:nvPr/>
        </p:nvCxnSpPr>
        <p:spPr>
          <a:xfrm>
            <a:off x="8938910" y="3777826"/>
            <a:ext cx="0" cy="556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77EBA15F-E77D-44AE-B6E3-EB9CFC35DA17}"/>
              </a:ext>
            </a:extLst>
          </p:cNvPr>
          <p:cNvCxnSpPr/>
          <p:nvPr/>
        </p:nvCxnSpPr>
        <p:spPr>
          <a:xfrm flipV="1">
            <a:off x="8938910" y="3050995"/>
            <a:ext cx="0" cy="521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89088123-8E43-4A52-929A-01CD177BC90D}"/>
              </a:ext>
            </a:extLst>
          </p:cNvPr>
          <p:cNvSpPr txBox="1"/>
          <p:nvPr/>
        </p:nvSpPr>
        <p:spPr>
          <a:xfrm>
            <a:off x="1077517" y="3660595"/>
            <a:ext cx="15424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50</a:t>
            </a:r>
            <a:r>
              <a:rPr lang="zh-TW" altLang="en-US" sz="2100" dirty="0"/>
              <a:t> </a:t>
            </a:r>
            <a:r>
              <a:rPr lang="en-US" altLang="zh-TW" sz="2100" dirty="0"/>
              <a:t>6mA</a:t>
            </a:r>
            <a:endParaRPr lang="zh-TW" altLang="en-US" sz="2100" dirty="0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D6CB8A04-C153-4AD9-A9DF-E757B2E7B1C0}"/>
              </a:ext>
            </a:extLst>
          </p:cNvPr>
          <p:cNvSpPr txBox="1"/>
          <p:nvPr/>
        </p:nvSpPr>
        <p:spPr>
          <a:xfrm>
            <a:off x="4147655" y="3660595"/>
            <a:ext cx="15424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60</a:t>
            </a:r>
            <a:r>
              <a:rPr lang="zh-TW" altLang="en-US" sz="2100" dirty="0"/>
              <a:t> </a:t>
            </a:r>
            <a:r>
              <a:rPr lang="en-US" altLang="zh-TW" sz="2100" dirty="0"/>
              <a:t>8mA</a:t>
            </a:r>
            <a:endParaRPr lang="zh-TW" altLang="en-US" sz="2100" dirty="0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51561C3D-021E-4159-A026-F8AD5FA18AC6}"/>
              </a:ext>
            </a:extLst>
          </p:cNvPr>
          <p:cNvSpPr txBox="1"/>
          <p:nvPr/>
        </p:nvSpPr>
        <p:spPr>
          <a:xfrm>
            <a:off x="6982987" y="3660595"/>
            <a:ext cx="16914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70</a:t>
            </a:r>
            <a:r>
              <a:rPr lang="zh-TW" altLang="en-US" sz="2100" dirty="0"/>
              <a:t> </a:t>
            </a:r>
            <a:r>
              <a:rPr lang="en-US" altLang="zh-TW" sz="2100" dirty="0"/>
              <a:t>10mA</a:t>
            </a:r>
            <a:endParaRPr lang="zh-TW" altLang="en-US" sz="2100" dirty="0"/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07A5900D-44DE-4BDE-A08A-87B27CBDB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37" y="4006677"/>
            <a:ext cx="2750051" cy="2062538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9CF887BF-208E-4051-9913-DF4500C24B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92" y="4001533"/>
            <a:ext cx="2676413" cy="200731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E5900A6A-CB9A-4D83-BAEC-09E9A401E2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28" y="4011664"/>
            <a:ext cx="2583590" cy="193769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ED4CA09-C96F-48E8-866F-05FF27210741}"/>
              </a:ext>
            </a:extLst>
          </p:cNvPr>
          <p:cNvSpPr txBox="1"/>
          <p:nvPr/>
        </p:nvSpPr>
        <p:spPr>
          <a:xfrm>
            <a:off x="1426921" y="1703834"/>
            <a:ext cx="15215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Jitter=1.91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155C186-8391-4C56-A234-1E1F3C14DE28}"/>
              </a:ext>
            </a:extLst>
          </p:cNvPr>
          <p:cNvSpPr txBox="1"/>
          <p:nvPr/>
        </p:nvSpPr>
        <p:spPr>
          <a:xfrm>
            <a:off x="4230007" y="1671398"/>
            <a:ext cx="15215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Jitter=2.01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7BBBB5B-344B-4133-99F2-FDB008C6A7F0}"/>
              </a:ext>
            </a:extLst>
          </p:cNvPr>
          <p:cNvSpPr txBox="1"/>
          <p:nvPr/>
        </p:nvSpPr>
        <p:spPr>
          <a:xfrm>
            <a:off x="7274890" y="1671397"/>
            <a:ext cx="15215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Jitter=2.18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9D7CAAC-176C-4E19-BBBD-A1CF9D8F05A1}"/>
              </a:ext>
            </a:extLst>
          </p:cNvPr>
          <p:cNvSpPr txBox="1"/>
          <p:nvPr/>
        </p:nvSpPr>
        <p:spPr>
          <a:xfrm>
            <a:off x="1396474" y="4092297"/>
            <a:ext cx="15215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Jitter=1.97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5A3F791-99A8-45F2-8E98-88F8A17D6D82}"/>
              </a:ext>
            </a:extLst>
          </p:cNvPr>
          <p:cNvSpPr txBox="1"/>
          <p:nvPr/>
        </p:nvSpPr>
        <p:spPr>
          <a:xfrm>
            <a:off x="4290599" y="4052989"/>
            <a:ext cx="1670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Jitter=1.755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1D9CDDB-DA7A-40C0-8856-E5A68F35E25A}"/>
              </a:ext>
            </a:extLst>
          </p:cNvPr>
          <p:cNvSpPr txBox="1"/>
          <p:nvPr/>
        </p:nvSpPr>
        <p:spPr>
          <a:xfrm>
            <a:off x="7234234" y="4079258"/>
            <a:ext cx="1670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Jitter=2.089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77CC2C10-F543-45D1-B4CF-7169BE9EE9FE}"/>
              </a:ext>
            </a:extLst>
          </p:cNvPr>
          <p:cNvCxnSpPr>
            <a:cxnSpLocks/>
          </p:cNvCxnSpPr>
          <p:nvPr/>
        </p:nvCxnSpPr>
        <p:spPr>
          <a:xfrm flipV="1">
            <a:off x="2961153" y="685944"/>
            <a:ext cx="0" cy="73317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1D6EB2B5-6FE1-4F73-A14C-C42E0303B44E}"/>
              </a:ext>
            </a:extLst>
          </p:cNvPr>
          <p:cNvSpPr txBox="1"/>
          <p:nvPr/>
        </p:nvSpPr>
        <p:spPr>
          <a:xfrm>
            <a:off x="2420403" y="858375"/>
            <a:ext cx="6170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</a:t>
            </a:r>
            <a:endParaRPr lang="zh-TW" altLang="en-US" sz="2100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67273C38-3832-4AB2-A6B7-8E3D95327A43}"/>
              </a:ext>
            </a:extLst>
          </p:cNvPr>
          <p:cNvSpPr txBox="1"/>
          <p:nvPr/>
        </p:nvSpPr>
        <p:spPr>
          <a:xfrm>
            <a:off x="3281271" y="1003617"/>
            <a:ext cx="724453" cy="41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011-</a:t>
            </a:r>
            <a:endParaRPr lang="zh-TW" altLang="en-US" sz="2100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6930EDA-DC7D-4469-868A-04541CD25C12}"/>
              </a:ext>
            </a:extLst>
          </p:cNvPr>
          <p:cNvSpPr/>
          <p:nvPr/>
        </p:nvSpPr>
        <p:spPr bwMode="auto">
          <a:xfrm>
            <a:off x="3037431" y="732489"/>
            <a:ext cx="281932" cy="64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EF8415C5-E9A9-4BCB-9BAF-D1D5D5AACE97}"/>
              </a:ext>
            </a:extLst>
          </p:cNvPr>
          <p:cNvCxnSpPr>
            <a:cxnSpLocks/>
          </p:cNvCxnSpPr>
          <p:nvPr/>
        </p:nvCxnSpPr>
        <p:spPr>
          <a:xfrm>
            <a:off x="3105933" y="1066124"/>
            <a:ext cx="784166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16087AA-623A-4765-8AC8-01EEC7FC99C5}"/>
              </a:ext>
            </a:extLst>
          </p:cNvPr>
          <p:cNvSpPr txBox="1"/>
          <p:nvPr/>
        </p:nvSpPr>
        <p:spPr>
          <a:xfrm>
            <a:off x="7879278" y="862939"/>
            <a:ext cx="1264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</a:rPr>
              <a:t>BEFORE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4D8453D1-4E8C-413C-89F1-5E9CDF33B8F8}"/>
              </a:ext>
            </a:extLst>
          </p:cNvPr>
          <p:cNvSpPr txBox="1"/>
          <p:nvPr/>
        </p:nvSpPr>
        <p:spPr>
          <a:xfrm>
            <a:off x="7879278" y="5969880"/>
            <a:ext cx="1264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</a:rPr>
              <a:t>AFTER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3952938" y="795867"/>
            <a:ext cx="25763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Room temperature</a:t>
            </a:r>
            <a:endParaRPr lang="zh-TW" altLang="en-US" sz="2100" dirty="0">
              <a:solidFill>
                <a:srgbClr val="FF0000"/>
              </a:solidFill>
            </a:endParaRPr>
          </a:p>
        </p:txBody>
      </p:sp>
      <p:sp>
        <p:nvSpPr>
          <p:cNvPr id="34" name="圓角矩形 7">
            <a:extLst>
              <a:ext uri="{FF2B5EF4-FFF2-40B4-BE49-F238E27FC236}">
                <a16:creationId xmlns:a16="http://schemas.microsoft.com/office/drawing/2014/main" id="{CD8086D4-C7EF-40A9-BF8A-BE84B03DED81}"/>
              </a:ext>
            </a:extLst>
          </p:cNvPr>
          <p:cNvSpPr/>
          <p:nvPr/>
        </p:nvSpPr>
        <p:spPr bwMode="auto">
          <a:xfrm>
            <a:off x="600698" y="6044362"/>
            <a:ext cx="3174016" cy="86832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Improvement in eye-pattern diagram, with more uniformity (increased yield)</a:t>
            </a:r>
          </a:p>
        </p:txBody>
      </p:sp>
    </p:spTree>
    <p:extLst>
      <p:ext uri="{BB962C8B-B14F-4D97-AF65-F5344CB8AC3E}">
        <p14:creationId xmlns:p14="http://schemas.microsoft.com/office/powerpoint/2010/main" val="2674804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5FC700A-07BA-4514-8E24-E59BD68D0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16" y="1381504"/>
            <a:ext cx="2880000" cy="21600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BA8F1DCE-A21E-420C-8E39-41FCB24CB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21" y="1381504"/>
            <a:ext cx="2880000" cy="21600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2D93C106-887E-403E-9E12-1A8805935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91" y="1381504"/>
            <a:ext cx="2880000" cy="2160000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DDBFAA18-7931-4BD6-8C84-790EBEE50DF0}"/>
              </a:ext>
            </a:extLst>
          </p:cNvPr>
          <p:cNvSpPr txBox="1"/>
          <p:nvPr/>
        </p:nvSpPr>
        <p:spPr>
          <a:xfrm>
            <a:off x="760059" y="1034507"/>
            <a:ext cx="15424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50</a:t>
            </a:r>
            <a:r>
              <a:rPr lang="zh-TW" altLang="en-US" sz="2100" dirty="0"/>
              <a:t> </a:t>
            </a:r>
            <a:r>
              <a:rPr lang="en-US" altLang="zh-TW" sz="2100" dirty="0"/>
              <a:t>8mA</a:t>
            </a:r>
            <a:endParaRPr lang="zh-TW" altLang="en-US" sz="210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921B896-018F-46FA-95B0-E3EF9DB97E22}"/>
              </a:ext>
            </a:extLst>
          </p:cNvPr>
          <p:cNvSpPr txBox="1"/>
          <p:nvPr/>
        </p:nvSpPr>
        <p:spPr>
          <a:xfrm>
            <a:off x="3942178" y="1044506"/>
            <a:ext cx="16914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60</a:t>
            </a:r>
            <a:r>
              <a:rPr lang="zh-TW" altLang="en-US" sz="2100" dirty="0"/>
              <a:t> </a:t>
            </a:r>
            <a:r>
              <a:rPr lang="en-US" altLang="zh-TW" sz="2100" dirty="0"/>
              <a:t>10mA</a:t>
            </a:r>
            <a:endParaRPr lang="zh-TW" altLang="en-US" sz="2100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9A7C681-14EA-4132-9704-0E90591618FD}"/>
              </a:ext>
            </a:extLst>
          </p:cNvPr>
          <p:cNvSpPr txBox="1"/>
          <p:nvPr/>
        </p:nvSpPr>
        <p:spPr>
          <a:xfrm>
            <a:off x="6487445" y="1014317"/>
            <a:ext cx="16914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70</a:t>
            </a:r>
            <a:r>
              <a:rPr lang="zh-TW" altLang="en-US" sz="2100" dirty="0"/>
              <a:t> </a:t>
            </a:r>
            <a:r>
              <a:rPr lang="en-US" altLang="zh-TW" sz="2100" dirty="0"/>
              <a:t>12mA</a:t>
            </a:r>
            <a:endParaRPr lang="zh-TW" altLang="en-US" sz="210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40EBB3B6-6771-4DE9-871A-A9C16394E48A}"/>
              </a:ext>
            </a:extLst>
          </p:cNvPr>
          <p:cNvCxnSpPr/>
          <p:nvPr/>
        </p:nvCxnSpPr>
        <p:spPr>
          <a:xfrm>
            <a:off x="140593" y="3571142"/>
            <a:ext cx="8845061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FFE655AA-8E3E-4A4F-8E8A-5B32E513295B}"/>
              </a:ext>
            </a:extLst>
          </p:cNvPr>
          <p:cNvCxnSpPr/>
          <p:nvPr/>
        </p:nvCxnSpPr>
        <p:spPr>
          <a:xfrm>
            <a:off x="8956346" y="3688374"/>
            <a:ext cx="0" cy="556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F2813289-3F07-4ED1-88AF-731778A896AE}"/>
              </a:ext>
            </a:extLst>
          </p:cNvPr>
          <p:cNvCxnSpPr/>
          <p:nvPr/>
        </p:nvCxnSpPr>
        <p:spPr>
          <a:xfrm flipV="1">
            <a:off x="8956346" y="2961543"/>
            <a:ext cx="0" cy="521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9C251953-1250-41FC-ADFE-833D05B78236}"/>
              </a:ext>
            </a:extLst>
          </p:cNvPr>
          <p:cNvSpPr txBox="1"/>
          <p:nvPr/>
        </p:nvSpPr>
        <p:spPr>
          <a:xfrm>
            <a:off x="815583" y="3517082"/>
            <a:ext cx="17266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50</a:t>
            </a:r>
            <a:r>
              <a:rPr lang="zh-TW" altLang="en-US" sz="2100" dirty="0"/>
              <a:t> </a:t>
            </a:r>
            <a:r>
              <a:rPr lang="en-US" altLang="zh-TW" sz="2100" dirty="0"/>
              <a:t>8mA</a:t>
            </a:r>
            <a:endParaRPr lang="zh-TW" altLang="en-US" sz="2100" dirty="0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7474C7A6-1833-45E0-AF02-D38E3F069067}"/>
              </a:ext>
            </a:extLst>
          </p:cNvPr>
          <p:cNvSpPr txBox="1"/>
          <p:nvPr/>
        </p:nvSpPr>
        <p:spPr>
          <a:xfrm>
            <a:off x="3924463" y="3517082"/>
            <a:ext cx="19040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60</a:t>
            </a:r>
            <a:r>
              <a:rPr lang="zh-TW" altLang="en-US" sz="2100" dirty="0"/>
              <a:t> </a:t>
            </a:r>
            <a:r>
              <a:rPr lang="en-US" altLang="zh-TW" sz="2100" dirty="0"/>
              <a:t>10mA</a:t>
            </a:r>
            <a:endParaRPr lang="zh-TW" altLang="en-US" sz="2100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94EC8DD3-C46F-46B5-9CE6-04666454242A}"/>
              </a:ext>
            </a:extLst>
          </p:cNvPr>
          <p:cNvSpPr txBox="1"/>
          <p:nvPr/>
        </p:nvSpPr>
        <p:spPr>
          <a:xfrm>
            <a:off x="6910007" y="3536208"/>
            <a:ext cx="18757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70</a:t>
            </a:r>
            <a:r>
              <a:rPr lang="zh-TW" altLang="en-US" sz="2100" dirty="0"/>
              <a:t> </a:t>
            </a:r>
            <a:r>
              <a:rPr lang="en-US" altLang="zh-TW" sz="2100" dirty="0"/>
              <a:t>12mA</a:t>
            </a:r>
            <a:endParaRPr lang="zh-TW" altLang="en-US" sz="2100" dirty="0"/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A5B091DC-936B-4C58-B4B3-C17607D50C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1" y="3866040"/>
            <a:ext cx="2900386" cy="2175290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311B3AAF-8205-4DED-836A-D735F9F37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569" y="3866040"/>
            <a:ext cx="2836884" cy="2127663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FDA8A20F-BE58-4FE0-B5D9-2C2ED6F5E8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48" y="3866040"/>
            <a:ext cx="2681551" cy="2011163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D044027A-79CE-4452-92BF-62E1C17C8AA3}"/>
              </a:ext>
            </a:extLst>
          </p:cNvPr>
          <p:cNvSpPr txBox="1"/>
          <p:nvPr/>
        </p:nvSpPr>
        <p:spPr>
          <a:xfrm>
            <a:off x="1305624" y="1597453"/>
            <a:ext cx="15215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Jitter=1.95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5F5161F-67AF-4FFF-A455-F509EDCA1D72}"/>
              </a:ext>
            </a:extLst>
          </p:cNvPr>
          <p:cNvSpPr txBox="1"/>
          <p:nvPr/>
        </p:nvSpPr>
        <p:spPr>
          <a:xfrm>
            <a:off x="4223279" y="1597453"/>
            <a:ext cx="15215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Jitter=1.92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1AC3D035-EF17-4883-B4FE-0A1F6A0885BC}"/>
              </a:ext>
            </a:extLst>
          </p:cNvPr>
          <p:cNvSpPr txBox="1"/>
          <p:nvPr/>
        </p:nvSpPr>
        <p:spPr>
          <a:xfrm>
            <a:off x="7187439" y="1588575"/>
            <a:ext cx="15215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Jitter=2.02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05EBCCD6-62C8-4D75-8C4D-F38A618D8585}"/>
              </a:ext>
            </a:extLst>
          </p:cNvPr>
          <p:cNvSpPr txBox="1"/>
          <p:nvPr/>
        </p:nvSpPr>
        <p:spPr>
          <a:xfrm>
            <a:off x="1170310" y="4074185"/>
            <a:ext cx="1670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Jitter=1.856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61A3C525-6378-441D-8E91-26C69842B96E}"/>
              </a:ext>
            </a:extLst>
          </p:cNvPr>
          <p:cNvSpPr txBox="1"/>
          <p:nvPr/>
        </p:nvSpPr>
        <p:spPr>
          <a:xfrm>
            <a:off x="4120743" y="4020490"/>
            <a:ext cx="1670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Jitter=1.716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8DD0B694-DE49-4F81-85DA-BC77764365D3}"/>
              </a:ext>
            </a:extLst>
          </p:cNvPr>
          <p:cNvSpPr txBox="1"/>
          <p:nvPr/>
        </p:nvSpPr>
        <p:spPr>
          <a:xfrm>
            <a:off x="7136067" y="4020490"/>
            <a:ext cx="1670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Jitter=2.073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0F27AB30-6306-46AF-B05F-92CD6FA448B7}"/>
              </a:ext>
            </a:extLst>
          </p:cNvPr>
          <p:cNvCxnSpPr>
            <a:cxnSpLocks/>
          </p:cNvCxnSpPr>
          <p:nvPr/>
        </p:nvCxnSpPr>
        <p:spPr>
          <a:xfrm flipV="1">
            <a:off x="2865091" y="614212"/>
            <a:ext cx="0" cy="73317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DD1B26F4-A25A-436C-BCA0-F197C6B74F67}"/>
              </a:ext>
            </a:extLst>
          </p:cNvPr>
          <p:cNvSpPr txBox="1"/>
          <p:nvPr/>
        </p:nvSpPr>
        <p:spPr>
          <a:xfrm>
            <a:off x="2324341" y="786643"/>
            <a:ext cx="6170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</a:t>
            </a:r>
            <a:endParaRPr lang="zh-TW" altLang="en-US" sz="2100" dirty="0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171665A0-44EA-4F9F-89D5-BB4699351082}"/>
              </a:ext>
            </a:extLst>
          </p:cNvPr>
          <p:cNvSpPr txBox="1"/>
          <p:nvPr/>
        </p:nvSpPr>
        <p:spPr>
          <a:xfrm>
            <a:off x="3185209" y="931885"/>
            <a:ext cx="724453" cy="41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011-</a:t>
            </a:r>
            <a:endParaRPr lang="zh-TW" altLang="en-US" sz="2100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F74B5A2E-B159-4718-B459-F66578DA5B9E}"/>
              </a:ext>
            </a:extLst>
          </p:cNvPr>
          <p:cNvSpPr/>
          <p:nvPr/>
        </p:nvSpPr>
        <p:spPr bwMode="auto">
          <a:xfrm>
            <a:off x="2941369" y="660757"/>
            <a:ext cx="281932" cy="64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7F4E66B6-5AFB-4B7F-A067-B9A1E2E8791B}"/>
              </a:ext>
            </a:extLst>
          </p:cNvPr>
          <p:cNvCxnSpPr>
            <a:cxnSpLocks/>
          </p:cNvCxnSpPr>
          <p:nvPr/>
        </p:nvCxnSpPr>
        <p:spPr>
          <a:xfrm>
            <a:off x="3009871" y="994392"/>
            <a:ext cx="784166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B16087AA-623A-4765-8AC8-01EEC7FC99C5}"/>
              </a:ext>
            </a:extLst>
          </p:cNvPr>
          <p:cNvSpPr txBox="1"/>
          <p:nvPr/>
        </p:nvSpPr>
        <p:spPr>
          <a:xfrm>
            <a:off x="7905109" y="813700"/>
            <a:ext cx="1264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</a:rPr>
              <a:t>BEFORE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4D8453D1-4E8C-413C-89F1-5E9CDF33B8F8}"/>
              </a:ext>
            </a:extLst>
          </p:cNvPr>
          <p:cNvSpPr txBox="1"/>
          <p:nvPr/>
        </p:nvSpPr>
        <p:spPr>
          <a:xfrm>
            <a:off x="7847867" y="5877203"/>
            <a:ext cx="1264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</a:rPr>
              <a:t>AFTER 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3852568" y="772942"/>
            <a:ext cx="25763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Room temperature</a:t>
            </a:r>
            <a:endParaRPr lang="zh-TW" altLang="en-US" sz="2100" dirty="0">
              <a:solidFill>
                <a:srgbClr val="FF0000"/>
              </a:solidFill>
            </a:endParaRPr>
          </a:p>
        </p:txBody>
      </p:sp>
      <p:sp>
        <p:nvSpPr>
          <p:cNvPr id="42" name="圓角矩形 7">
            <a:extLst>
              <a:ext uri="{FF2B5EF4-FFF2-40B4-BE49-F238E27FC236}">
                <a16:creationId xmlns:a16="http://schemas.microsoft.com/office/drawing/2014/main" id="{E1AE6F1B-18AB-42F4-8B25-EB40FD513B63}"/>
              </a:ext>
            </a:extLst>
          </p:cNvPr>
          <p:cNvSpPr/>
          <p:nvPr/>
        </p:nvSpPr>
        <p:spPr bwMode="auto">
          <a:xfrm>
            <a:off x="620021" y="5829959"/>
            <a:ext cx="3174016" cy="112371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1500" dirty="0">
                <a:solidFill>
                  <a:srgbClr val="3232FF"/>
                </a:solidFill>
              </a:rPr>
              <a:t>Improvement in eye-pattern diagram, with more uniformity (increased yield)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5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29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物件 4">
            <a:extLst>
              <a:ext uri="{FF2B5EF4-FFF2-40B4-BE49-F238E27FC236}">
                <a16:creationId xmlns:a16="http://schemas.microsoft.com/office/drawing/2014/main" id="{D61C4352-1CE4-4605-94E9-CCAFA67EB7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07196" y="1376400"/>
          <a:ext cx="3353354" cy="2370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270" name="Graph" r:id="rId3" imgW="4276800" imgH="3022560" progId="Origin50.Graph">
                  <p:embed/>
                </p:oleObj>
              </mc:Choice>
              <mc:Fallback>
                <p:oleObj name="Graph" r:id="rId3" imgW="4276800" imgH="3022560" progId="Origin50.Graph">
                  <p:embed/>
                  <p:pic>
                    <p:nvPicPr>
                      <p:cNvPr id="5" name="物件 4">
                        <a:extLst>
                          <a:ext uri="{FF2B5EF4-FFF2-40B4-BE49-F238E27FC236}">
                            <a16:creationId xmlns:a16="http://schemas.microsoft.com/office/drawing/2014/main" id="{D61C4352-1CE4-4605-94E9-CCAFA67EB7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07196" y="1376400"/>
                        <a:ext cx="3353354" cy="2370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物件 5">
            <a:extLst>
              <a:ext uri="{FF2B5EF4-FFF2-40B4-BE49-F238E27FC236}">
                <a16:creationId xmlns:a16="http://schemas.microsoft.com/office/drawing/2014/main" id="{ABA4C79E-4435-477A-9C81-60238D4930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23669" y="1376400"/>
          <a:ext cx="3335924" cy="2357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271" name="Graph" r:id="rId5" imgW="4276800" imgH="3022560" progId="Origin50.Graph">
                  <p:embed/>
                </p:oleObj>
              </mc:Choice>
              <mc:Fallback>
                <p:oleObj name="Graph" r:id="rId5" imgW="4276800" imgH="3022560" progId="Origin50.Graph">
                  <p:embed/>
                  <p:pic>
                    <p:nvPicPr>
                      <p:cNvPr id="6" name="物件 5">
                        <a:extLst>
                          <a:ext uri="{FF2B5EF4-FFF2-40B4-BE49-F238E27FC236}">
                            <a16:creationId xmlns:a16="http://schemas.microsoft.com/office/drawing/2014/main" id="{ABA4C79E-4435-477A-9C81-60238D4930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23669" y="1376400"/>
                        <a:ext cx="3335924" cy="2357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>
            <a:extLst>
              <a:ext uri="{FF2B5EF4-FFF2-40B4-BE49-F238E27FC236}">
                <a16:creationId xmlns:a16="http://schemas.microsoft.com/office/drawing/2014/main" id="{F9A508AF-27A0-46EE-B5D9-994F2DF3D0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4548429"/>
              </p:ext>
            </p:extLst>
          </p:nvPr>
        </p:nvGraphicFramePr>
        <p:xfrm>
          <a:off x="-60538" y="1381223"/>
          <a:ext cx="3412242" cy="2411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272" name="Graph" r:id="rId7" imgW="4276800" imgH="3022560" progId="Origin50.Graph">
                  <p:embed/>
                </p:oleObj>
              </mc:Choice>
              <mc:Fallback>
                <p:oleObj name="Graph" r:id="rId7" imgW="4276800" imgH="3022560" progId="Origin50.Graph">
                  <p:embed/>
                  <p:pic>
                    <p:nvPicPr>
                      <p:cNvPr id="7" name="物件 6">
                        <a:extLst>
                          <a:ext uri="{FF2B5EF4-FFF2-40B4-BE49-F238E27FC236}">
                            <a16:creationId xmlns:a16="http://schemas.microsoft.com/office/drawing/2014/main" id="{F9A508AF-27A0-46EE-B5D9-994F2DF3D0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60538" y="1381223"/>
                        <a:ext cx="3412242" cy="2411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字方塊 9">
            <a:extLst>
              <a:ext uri="{FF2B5EF4-FFF2-40B4-BE49-F238E27FC236}">
                <a16:creationId xmlns:a16="http://schemas.microsoft.com/office/drawing/2014/main" id="{5364CE17-8E8A-4F1C-901A-A02961D96066}"/>
              </a:ext>
            </a:extLst>
          </p:cNvPr>
          <p:cNvSpPr txBox="1"/>
          <p:nvPr/>
        </p:nvSpPr>
        <p:spPr>
          <a:xfrm>
            <a:off x="1213627" y="1283419"/>
            <a:ext cx="9605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50</a:t>
            </a:r>
            <a:r>
              <a:rPr lang="zh-TW" altLang="en-US" sz="2100" dirty="0"/>
              <a:t> 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6D71ECA-FE16-480F-B940-7221A1BF5D4F}"/>
              </a:ext>
            </a:extLst>
          </p:cNvPr>
          <p:cNvSpPr txBox="1"/>
          <p:nvPr/>
        </p:nvSpPr>
        <p:spPr>
          <a:xfrm>
            <a:off x="7249057" y="1302180"/>
            <a:ext cx="9605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70</a:t>
            </a:r>
            <a:r>
              <a:rPr lang="zh-TW" altLang="en-US" sz="2100" dirty="0"/>
              <a:t> 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192605D-47BF-42C6-90E6-D37DB900C13B}"/>
              </a:ext>
            </a:extLst>
          </p:cNvPr>
          <p:cNvSpPr txBox="1"/>
          <p:nvPr/>
        </p:nvSpPr>
        <p:spPr>
          <a:xfrm>
            <a:off x="4257270" y="1283419"/>
            <a:ext cx="9605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/>
              <a:t>30</a:t>
            </a:r>
            <a:r>
              <a:rPr lang="zh-TW" altLang="en-US" sz="2100" dirty="0"/>
              <a:t>*</a:t>
            </a:r>
            <a:r>
              <a:rPr lang="en-US" altLang="zh-TW" sz="2100" dirty="0"/>
              <a:t>60</a:t>
            </a:r>
            <a:r>
              <a:rPr lang="zh-TW" altLang="en-US" sz="2100" dirty="0"/>
              <a:t> 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47BDC4C2-706D-4BC8-95C1-B6D4BFD38700}"/>
              </a:ext>
            </a:extLst>
          </p:cNvPr>
          <p:cNvCxnSpPr>
            <a:cxnSpLocks/>
          </p:cNvCxnSpPr>
          <p:nvPr/>
        </p:nvCxnSpPr>
        <p:spPr>
          <a:xfrm>
            <a:off x="201005" y="3727945"/>
            <a:ext cx="87419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內容版面配置區 3">
            <a:extLst>
              <a:ext uri="{FF2B5EF4-FFF2-40B4-BE49-F238E27FC236}">
                <a16:creationId xmlns:a16="http://schemas.microsoft.com/office/drawing/2014/main" id="{D9510966-B258-4C5C-B500-6ED1C5A84997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5707196" y="3661371"/>
          <a:ext cx="3353354" cy="2370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273" name="Graph" r:id="rId9" imgW="4276800" imgH="3022560" progId="Origin50.Graph">
                  <p:embed/>
                </p:oleObj>
              </mc:Choice>
              <mc:Fallback>
                <p:oleObj name="Graph" r:id="rId9" imgW="4276800" imgH="3022560" progId="Origin50.Graph">
                  <p:embed/>
                  <p:pic>
                    <p:nvPicPr>
                      <p:cNvPr id="17" name="內容版面配置區 3">
                        <a:extLst>
                          <a:ext uri="{FF2B5EF4-FFF2-40B4-BE49-F238E27FC236}">
                            <a16:creationId xmlns:a16="http://schemas.microsoft.com/office/drawing/2014/main" id="{D9510966-B258-4C5C-B500-6ED1C5A849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07196" y="3661371"/>
                        <a:ext cx="3353354" cy="23700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內容版面配置區 3">
            <a:extLst>
              <a:ext uri="{FF2B5EF4-FFF2-40B4-BE49-F238E27FC236}">
                <a16:creationId xmlns:a16="http://schemas.microsoft.com/office/drawing/2014/main" id="{6818CD97-DF80-4265-A3B3-764AE6C06B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7185" y="3649228"/>
          <a:ext cx="3335924" cy="2357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274" name="Graph" r:id="rId11" imgW="4276800" imgH="3022560" progId="Origin50.Graph">
                  <p:embed/>
                </p:oleObj>
              </mc:Choice>
              <mc:Fallback>
                <p:oleObj name="Graph" r:id="rId11" imgW="4276800" imgH="3022560" progId="Origin50.Graph">
                  <p:embed/>
                  <p:pic>
                    <p:nvPicPr>
                      <p:cNvPr id="20" name="內容版面配置區 3">
                        <a:extLst>
                          <a:ext uri="{FF2B5EF4-FFF2-40B4-BE49-F238E27FC236}">
                            <a16:creationId xmlns:a16="http://schemas.microsoft.com/office/drawing/2014/main" id="{6818CD97-DF80-4265-A3B3-764AE6C06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67185" y="3649228"/>
                        <a:ext cx="3335924" cy="2357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內容版面配置區 3">
            <a:extLst>
              <a:ext uri="{FF2B5EF4-FFF2-40B4-BE49-F238E27FC236}">
                <a16:creationId xmlns:a16="http://schemas.microsoft.com/office/drawing/2014/main" id="{1B825002-BFE2-4B7C-ABD4-F34C491FF3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780" y="3649228"/>
          <a:ext cx="3335924" cy="2357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275" name="Graph" r:id="rId13" imgW="4276800" imgH="3022560" progId="Origin50.Graph">
                  <p:embed/>
                </p:oleObj>
              </mc:Choice>
              <mc:Fallback>
                <p:oleObj name="Graph" r:id="rId13" imgW="4276800" imgH="3022560" progId="Origin50.Graph">
                  <p:embed/>
                  <p:pic>
                    <p:nvPicPr>
                      <p:cNvPr id="21" name="內容版面配置區 3">
                        <a:extLst>
                          <a:ext uri="{FF2B5EF4-FFF2-40B4-BE49-F238E27FC236}">
                            <a16:creationId xmlns:a16="http://schemas.microsoft.com/office/drawing/2014/main" id="{1B825002-BFE2-4B7C-ABD4-F34C491FF3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780" y="3649228"/>
                        <a:ext cx="3335924" cy="2357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F687917C-59DE-4EE0-9144-FDDF95CA5FAA}"/>
              </a:ext>
            </a:extLst>
          </p:cNvPr>
          <p:cNvCxnSpPr>
            <a:cxnSpLocks/>
          </p:cNvCxnSpPr>
          <p:nvPr/>
        </p:nvCxnSpPr>
        <p:spPr>
          <a:xfrm flipV="1">
            <a:off x="2805373" y="804543"/>
            <a:ext cx="0" cy="73317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73D26C0C-A7DC-40CB-A193-40445632AEB4}"/>
              </a:ext>
            </a:extLst>
          </p:cNvPr>
          <p:cNvSpPr txBox="1"/>
          <p:nvPr/>
        </p:nvSpPr>
        <p:spPr>
          <a:xfrm>
            <a:off x="2264623" y="976974"/>
            <a:ext cx="6170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</a:t>
            </a:r>
            <a:endParaRPr lang="zh-TW" altLang="en-US" sz="2100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EDABD8B-1DEB-435A-BED6-E55F075F8EFC}"/>
              </a:ext>
            </a:extLst>
          </p:cNvPr>
          <p:cNvSpPr txBox="1"/>
          <p:nvPr/>
        </p:nvSpPr>
        <p:spPr>
          <a:xfrm>
            <a:off x="3125491" y="1122216"/>
            <a:ext cx="724453" cy="41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011-</a:t>
            </a:r>
            <a:endParaRPr lang="zh-TW" altLang="en-US" sz="2100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B32FA1B-5381-4F40-8C9B-12E0F6CB98C0}"/>
              </a:ext>
            </a:extLst>
          </p:cNvPr>
          <p:cNvSpPr/>
          <p:nvPr/>
        </p:nvSpPr>
        <p:spPr bwMode="auto">
          <a:xfrm>
            <a:off x="2881651" y="851088"/>
            <a:ext cx="281932" cy="64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14DB79CE-DD08-44A2-8D0D-5488486FC6AD}"/>
              </a:ext>
            </a:extLst>
          </p:cNvPr>
          <p:cNvCxnSpPr>
            <a:cxnSpLocks/>
          </p:cNvCxnSpPr>
          <p:nvPr/>
        </p:nvCxnSpPr>
        <p:spPr>
          <a:xfrm>
            <a:off x="2950153" y="1184723"/>
            <a:ext cx="784166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圓角矩形 7">
            <a:extLst>
              <a:ext uri="{FF2B5EF4-FFF2-40B4-BE49-F238E27FC236}">
                <a16:creationId xmlns:a16="http://schemas.microsoft.com/office/drawing/2014/main" id="{F0C886F5-C4CE-4213-90CD-E8C8260B6C38}"/>
              </a:ext>
            </a:extLst>
          </p:cNvPr>
          <p:cNvSpPr/>
          <p:nvPr/>
        </p:nvSpPr>
        <p:spPr bwMode="auto">
          <a:xfrm>
            <a:off x="560303" y="6031373"/>
            <a:ext cx="3174016" cy="61293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Significant improvement in RIN after low-RIN process</a:t>
            </a:r>
            <a:endParaRPr lang="zh-TW" altLang="en-US" sz="1500" dirty="0">
              <a:solidFill>
                <a:srgbClr val="3232FF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16087AA-623A-4765-8AC8-01EEC7FC99C5}"/>
              </a:ext>
            </a:extLst>
          </p:cNvPr>
          <p:cNvSpPr txBox="1"/>
          <p:nvPr/>
        </p:nvSpPr>
        <p:spPr>
          <a:xfrm>
            <a:off x="8021455" y="1092965"/>
            <a:ext cx="1264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</a:rPr>
              <a:t>BEFORE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D8453D1-4E8C-413C-89F1-5E9CDF33B8F8}"/>
              </a:ext>
            </a:extLst>
          </p:cNvPr>
          <p:cNvSpPr txBox="1"/>
          <p:nvPr/>
        </p:nvSpPr>
        <p:spPr>
          <a:xfrm>
            <a:off x="8021455" y="5867114"/>
            <a:ext cx="1264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</a:rPr>
              <a:t>AFTER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56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500D-2A8E-4236-AE14-A24D2C706E52}" type="slidenum">
              <a:rPr lang="zh-TW" altLang="en-US" smtClean="0"/>
              <a:t>26</a:t>
            </a:fld>
            <a:endParaRPr lang="zh-TW" altLang="en-US"/>
          </a:p>
        </p:txBody>
      </p:sp>
      <p:graphicFrame>
        <p:nvGraphicFramePr>
          <p:cNvPr id="5" name="內容版面配置區 3">
            <a:extLst>
              <a:ext uri="{FF2B5EF4-FFF2-40B4-BE49-F238E27FC236}">
                <a16:creationId xmlns:a16="http://schemas.microsoft.com/office/drawing/2014/main" id="{AEB7A8B7-C5D9-4CBC-8BCA-0F8D46CF38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1866643"/>
              </p:ext>
            </p:extLst>
          </p:nvPr>
        </p:nvGraphicFramePr>
        <p:xfrm>
          <a:off x="158566" y="2583134"/>
          <a:ext cx="4873444" cy="3404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88" name="Graph" r:id="rId3" imgW="4154400" imgH="2901600" progId="Origin50.Graph">
                  <p:embed/>
                </p:oleObj>
              </mc:Choice>
              <mc:Fallback>
                <p:oleObj name="Graph" r:id="rId3" imgW="4154400" imgH="2901600" progId="Origin50.Graph">
                  <p:embed/>
                  <p:pic>
                    <p:nvPicPr>
                      <p:cNvPr id="5" name="內容版面配置區 3">
                        <a:extLst>
                          <a:ext uri="{FF2B5EF4-FFF2-40B4-BE49-F238E27FC236}">
                            <a16:creationId xmlns:a16="http://schemas.microsoft.com/office/drawing/2014/main" id="{AEB7A8B7-C5D9-4CBC-8BCA-0F8D46CF38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566" y="2583134"/>
                        <a:ext cx="4873444" cy="3404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內容版面配置區 3">
            <a:extLst>
              <a:ext uri="{FF2B5EF4-FFF2-40B4-BE49-F238E27FC236}">
                <a16:creationId xmlns:a16="http://schemas.microsoft.com/office/drawing/2014/main" id="{AEB7A8B7-C5D9-4CBC-8BCA-0F8D46CF38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828753"/>
              </p:ext>
            </p:extLst>
          </p:nvPr>
        </p:nvGraphicFramePr>
        <p:xfrm>
          <a:off x="4331796" y="2604521"/>
          <a:ext cx="4812204" cy="3361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89" name="Graph" r:id="rId5" imgW="4154400" imgH="2901600" progId="Origin50.Graph">
                  <p:embed/>
                </p:oleObj>
              </mc:Choice>
              <mc:Fallback>
                <p:oleObj name="Graph" r:id="rId5" imgW="4154400" imgH="2901600" progId="Origin50.Graph">
                  <p:embed/>
                  <p:pic>
                    <p:nvPicPr>
                      <p:cNvPr id="6" name="內容版面配置區 3">
                        <a:extLst>
                          <a:ext uri="{FF2B5EF4-FFF2-40B4-BE49-F238E27FC236}">
                            <a16:creationId xmlns:a16="http://schemas.microsoft.com/office/drawing/2014/main" id="{AEB7A8B7-C5D9-4CBC-8BCA-0F8D46CF38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31796" y="2604521"/>
                        <a:ext cx="4812204" cy="33613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/>
        </p:nvSpPr>
        <p:spPr>
          <a:xfrm>
            <a:off x="1602195" y="2321524"/>
            <a:ext cx="2501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Sony vs Ours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5473690" y="2321189"/>
            <a:ext cx="2708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Avago vs Ours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ECDC843-2C07-4997-8901-F26E8EE31FB4}"/>
              </a:ext>
            </a:extLst>
          </p:cNvPr>
          <p:cNvSpPr txBox="1"/>
          <p:nvPr/>
        </p:nvSpPr>
        <p:spPr>
          <a:xfrm>
            <a:off x="448234" y="950259"/>
            <a:ext cx="8059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Comparison between rectangular mesa structure and other commercially available devices 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531834" y="1949686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30*60</a:t>
            </a:r>
          </a:p>
          <a:p>
            <a:r>
              <a:rPr lang="en-US" altLang="zh-TW" sz="1200" dirty="0"/>
              <a:t>After electroplating</a:t>
            </a:r>
            <a:endParaRPr lang="zh-TW" altLang="en-US" sz="1200" dirty="0"/>
          </a:p>
        </p:txBody>
      </p:sp>
      <p:sp>
        <p:nvSpPr>
          <p:cNvPr id="11" name="矩形 10"/>
          <p:cNvSpPr/>
          <p:nvPr/>
        </p:nvSpPr>
        <p:spPr bwMode="auto">
          <a:xfrm>
            <a:off x="7531834" y="1983899"/>
            <a:ext cx="1612166" cy="42745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E2C8D8BE-206E-41AA-BFC3-9AE2579617F3}"/>
              </a:ext>
            </a:extLst>
          </p:cNvPr>
          <p:cNvCxnSpPr>
            <a:cxnSpLocks/>
          </p:cNvCxnSpPr>
          <p:nvPr/>
        </p:nvCxnSpPr>
        <p:spPr>
          <a:xfrm flipV="1">
            <a:off x="6568084" y="1506903"/>
            <a:ext cx="0" cy="73317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1B1CE18-932D-40FF-9C9B-92F8049E393E}"/>
              </a:ext>
            </a:extLst>
          </p:cNvPr>
          <p:cNvSpPr txBox="1"/>
          <p:nvPr/>
        </p:nvSpPr>
        <p:spPr>
          <a:xfrm>
            <a:off x="6068357" y="1542643"/>
            <a:ext cx="6170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</a:t>
            </a:r>
            <a:endParaRPr lang="zh-TW" altLang="en-US" sz="21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316E463-CEB0-4C7A-B477-6A340C82D8F4}"/>
              </a:ext>
            </a:extLst>
          </p:cNvPr>
          <p:cNvSpPr txBox="1"/>
          <p:nvPr/>
        </p:nvSpPr>
        <p:spPr>
          <a:xfrm>
            <a:off x="6862398" y="2082618"/>
            <a:ext cx="724453" cy="41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011-</a:t>
            </a:r>
            <a:endParaRPr lang="zh-TW" altLang="en-US" sz="21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3E3D19C-893D-45CD-BEE9-44B8FCE8B7BC}"/>
              </a:ext>
            </a:extLst>
          </p:cNvPr>
          <p:cNvSpPr/>
          <p:nvPr/>
        </p:nvSpPr>
        <p:spPr bwMode="auto">
          <a:xfrm rot="5400000">
            <a:off x="6450424" y="1779066"/>
            <a:ext cx="281932" cy="64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1365B45E-662E-4C3B-9A37-E6CDBD9011E6}"/>
              </a:ext>
            </a:extLst>
          </p:cNvPr>
          <p:cNvCxnSpPr>
            <a:cxnSpLocks/>
          </p:cNvCxnSpPr>
          <p:nvPr/>
        </p:nvCxnSpPr>
        <p:spPr>
          <a:xfrm>
            <a:off x="6685385" y="2123914"/>
            <a:ext cx="784166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207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500D-2A8E-4236-AE14-A24D2C706E52}" type="slidenum">
              <a:rPr lang="zh-TW" altLang="en-US" smtClean="0"/>
              <a:t>27</a:t>
            </a:fld>
            <a:endParaRPr lang="zh-TW" alt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47" y="1943089"/>
            <a:ext cx="2161826" cy="16213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47" y="335256"/>
            <a:ext cx="2161826" cy="162136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4769" y="1347894"/>
            <a:ext cx="1063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Sony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8441419" y="271242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9mA</a:t>
            </a:r>
            <a:endParaRPr lang="zh-TW" altLang="en-US" sz="1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8417746" y="1879075"/>
            <a:ext cx="601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12mA</a:t>
            </a:r>
            <a:endParaRPr lang="zh-TW" altLang="en-US" sz="12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C69C0B3-0F2A-452B-A257-EB1E95CC6A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085" y="3536884"/>
            <a:ext cx="2183693" cy="163777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4508F206-37D5-490A-97F3-4F1F475B25CF}"/>
              </a:ext>
            </a:extLst>
          </p:cNvPr>
          <p:cNvSpPr txBox="1"/>
          <p:nvPr/>
        </p:nvSpPr>
        <p:spPr>
          <a:xfrm>
            <a:off x="7348543" y="3607254"/>
            <a:ext cx="1670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Jitter=1.966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FC25545-FF00-4AFB-AFEB-1CD6C79C80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07" y="5172291"/>
            <a:ext cx="2183693" cy="163776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ACF40735-DCAD-45CB-AB96-5F32066F38FC}"/>
              </a:ext>
            </a:extLst>
          </p:cNvPr>
          <p:cNvSpPr txBox="1"/>
          <p:nvPr/>
        </p:nvSpPr>
        <p:spPr>
          <a:xfrm>
            <a:off x="7318564" y="2010176"/>
            <a:ext cx="1670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Jitter=2.362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CF40735-DCAD-45CB-AB96-5F32066F38FC}"/>
              </a:ext>
            </a:extLst>
          </p:cNvPr>
          <p:cNvSpPr txBox="1"/>
          <p:nvPr/>
        </p:nvSpPr>
        <p:spPr>
          <a:xfrm>
            <a:off x="7385390" y="5252013"/>
            <a:ext cx="17136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Jitter=1.751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CF40735-DCAD-45CB-AB96-5F32066F38FC}"/>
              </a:ext>
            </a:extLst>
          </p:cNvPr>
          <p:cNvSpPr txBox="1"/>
          <p:nvPr/>
        </p:nvSpPr>
        <p:spPr>
          <a:xfrm>
            <a:off x="7318564" y="398538"/>
            <a:ext cx="1670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Jitter=2.324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509636" y="3529104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8mA</a:t>
            </a:r>
            <a:endParaRPr lang="zh-TW" altLang="en-US" sz="12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8466664" y="5127787"/>
            <a:ext cx="1462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10mA</a:t>
            </a:r>
            <a:endParaRPr lang="zh-TW" altLang="en-US" sz="12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74769" y="4055130"/>
            <a:ext cx="10230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Ours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9046" y="4884558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30*60</a:t>
            </a:r>
          </a:p>
        </p:txBody>
      </p:sp>
      <p:cxnSp>
        <p:nvCxnSpPr>
          <p:cNvPr id="21" name="直線接點 20"/>
          <p:cNvCxnSpPr/>
          <p:nvPr/>
        </p:nvCxnSpPr>
        <p:spPr bwMode="auto">
          <a:xfrm flipV="1">
            <a:off x="117876" y="3565985"/>
            <a:ext cx="8931297" cy="17108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E2C8D8BE-206E-41AA-BFC3-9AE2579617F3}"/>
              </a:ext>
            </a:extLst>
          </p:cNvPr>
          <p:cNvCxnSpPr>
            <a:cxnSpLocks/>
          </p:cNvCxnSpPr>
          <p:nvPr/>
        </p:nvCxnSpPr>
        <p:spPr>
          <a:xfrm flipV="1">
            <a:off x="574235" y="5530889"/>
            <a:ext cx="0" cy="73317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1B1CE18-932D-40FF-9C9B-92F8049E393E}"/>
              </a:ext>
            </a:extLst>
          </p:cNvPr>
          <p:cNvSpPr txBox="1"/>
          <p:nvPr/>
        </p:nvSpPr>
        <p:spPr>
          <a:xfrm>
            <a:off x="74508" y="5566629"/>
            <a:ext cx="6170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</a:t>
            </a:r>
            <a:endParaRPr lang="zh-TW" altLang="en-US" sz="210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1316E463-CEB0-4C7A-B477-6A340C82D8F4}"/>
              </a:ext>
            </a:extLst>
          </p:cNvPr>
          <p:cNvSpPr txBox="1"/>
          <p:nvPr/>
        </p:nvSpPr>
        <p:spPr>
          <a:xfrm>
            <a:off x="868549" y="6106604"/>
            <a:ext cx="724453" cy="41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011-</a:t>
            </a:r>
            <a:endParaRPr lang="zh-TW" altLang="en-US" sz="210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3E3D19C-893D-45CD-BEE9-44B8FCE8B7BC}"/>
              </a:ext>
            </a:extLst>
          </p:cNvPr>
          <p:cNvSpPr/>
          <p:nvPr/>
        </p:nvSpPr>
        <p:spPr bwMode="auto">
          <a:xfrm rot="5400000">
            <a:off x="456575" y="5803052"/>
            <a:ext cx="281932" cy="64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1365B45E-662E-4C3B-9A37-E6CDBD9011E6}"/>
              </a:ext>
            </a:extLst>
          </p:cNvPr>
          <p:cNvCxnSpPr>
            <a:cxnSpLocks/>
          </p:cNvCxnSpPr>
          <p:nvPr/>
        </p:nvCxnSpPr>
        <p:spPr>
          <a:xfrm>
            <a:off x="691536" y="6147900"/>
            <a:ext cx="784166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1">
            <a:extLst>
              <a:ext uri="{FF2B5EF4-FFF2-40B4-BE49-F238E27FC236}">
                <a16:creationId xmlns:a16="http://schemas.microsoft.com/office/drawing/2014/main" id="{84B92A5D-CF95-49D0-81D4-A629ACB7DB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750401"/>
              </p:ext>
            </p:extLst>
          </p:nvPr>
        </p:nvGraphicFramePr>
        <p:xfrm>
          <a:off x="719517" y="1269368"/>
          <a:ext cx="4589948" cy="3442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14" name="Graph" r:id="rId7" imgW="3657600" imgH="2743200" progId="Origin50.Graph">
                  <p:embed/>
                </p:oleObj>
              </mc:Choice>
              <mc:Fallback>
                <p:oleObj name="Graph" r:id="rId7" imgW="3657600" imgH="2743200" progId="Origin50.Grap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9517" y="1269368"/>
                        <a:ext cx="4589948" cy="3442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物件 28">
            <a:extLst>
              <a:ext uri="{FF2B5EF4-FFF2-40B4-BE49-F238E27FC236}">
                <a16:creationId xmlns:a16="http://schemas.microsoft.com/office/drawing/2014/main" id="{71BF8F45-A85A-4525-9A58-C1E45B31CD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715778"/>
              </p:ext>
            </p:extLst>
          </p:nvPr>
        </p:nvGraphicFramePr>
        <p:xfrm>
          <a:off x="719517" y="3852631"/>
          <a:ext cx="3300492" cy="2305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15" name="Graph" r:id="rId9" imgW="4154400" imgH="2901600" progId="Origin50.Graph">
                  <p:embed/>
                </p:oleObj>
              </mc:Choice>
              <mc:Fallback>
                <p:oleObj name="Graph" r:id="rId9" imgW="4154400" imgH="2901600" progId="Origin50.Graph">
                  <p:embed/>
                  <p:pic>
                    <p:nvPicPr>
                      <p:cNvPr id="44" name="物件 43">
                        <a:extLst>
                          <a:ext uri="{FF2B5EF4-FFF2-40B4-BE49-F238E27FC236}">
                            <a16:creationId xmlns:a16="http://schemas.microsoft.com/office/drawing/2014/main" id="{BC2B254B-5F5A-4B60-B632-D1FD825A35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9517" y="3852631"/>
                        <a:ext cx="3300492" cy="2305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內容版面配置區 3">
            <a:extLst>
              <a:ext uri="{FF2B5EF4-FFF2-40B4-BE49-F238E27FC236}">
                <a16:creationId xmlns:a16="http://schemas.microsoft.com/office/drawing/2014/main" id="{13547FD0-6853-4A15-AE40-AA6005CF10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338197"/>
              </p:ext>
            </p:extLst>
          </p:nvPr>
        </p:nvGraphicFramePr>
        <p:xfrm>
          <a:off x="3563290" y="1047235"/>
          <a:ext cx="3552310" cy="2510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16" name="Graph" r:id="rId11" imgW="4276800" imgH="3022560" progId="Origin50.Graph">
                  <p:embed/>
                </p:oleObj>
              </mc:Choice>
              <mc:Fallback>
                <p:oleObj name="Graph" r:id="rId11" imgW="4276800" imgH="3022560" progId="Origin50.Graph">
                  <p:embed/>
                  <p:pic>
                    <p:nvPicPr>
                      <p:cNvPr id="12" name="內容版面配置區 3">
                        <a:extLst>
                          <a:ext uri="{FF2B5EF4-FFF2-40B4-BE49-F238E27FC236}">
                            <a16:creationId xmlns:a16="http://schemas.microsoft.com/office/drawing/2014/main" id="{9D905872-47D8-4E87-BBA9-EFD6A946D4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563290" y="1047235"/>
                        <a:ext cx="3552310" cy="2510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內容版面配置區 3">
            <a:extLst>
              <a:ext uri="{FF2B5EF4-FFF2-40B4-BE49-F238E27FC236}">
                <a16:creationId xmlns:a16="http://schemas.microsoft.com/office/drawing/2014/main" id="{8CB59355-76E4-4343-80CA-54F5A48EB9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841711"/>
              </p:ext>
            </p:extLst>
          </p:nvPr>
        </p:nvGraphicFramePr>
        <p:xfrm>
          <a:off x="3589986" y="3646812"/>
          <a:ext cx="3594337" cy="2540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17" name="Graph" r:id="rId13" imgW="4276800" imgH="3022560" progId="Origin50.Graph">
                  <p:embed/>
                </p:oleObj>
              </mc:Choice>
              <mc:Fallback>
                <p:oleObj name="Graph" r:id="rId13" imgW="4276800" imgH="3022560" progId="Origin50.Graph">
                  <p:embed/>
                  <p:pic>
                    <p:nvPicPr>
                      <p:cNvPr id="21" name="內容版面配置區 3">
                        <a:extLst>
                          <a:ext uri="{FF2B5EF4-FFF2-40B4-BE49-F238E27FC236}">
                            <a16:creationId xmlns:a16="http://schemas.microsoft.com/office/drawing/2014/main" id="{8ADA50B3-F7FA-4A60-8D2F-9A6D51F67A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589986" y="3646812"/>
                        <a:ext cx="3594337" cy="25403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橢圓 19">
            <a:extLst>
              <a:ext uri="{FF2B5EF4-FFF2-40B4-BE49-F238E27FC236}">
                <a16:creationId xmlns:a16="http://schemas.microsoft.com/office/drawing/2014/main" id="{0C6437B0-25CC-4454-A277-50C505B33BD2}"/>
              </a:ext>
            </a:extLst>
          </p:cNvPr>
          <p:cNvSpPr/>
          <p:nvPr/>
        </p:nvSpPr>
        <p:spPr bwMode="auto">
          <a:xfrm>
            <a:off x="1275797" y="3737812"/>
            <a:ext cx="1140970" cy="1085522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14FA23AE-0618-476E-AFBA-BE08A1591C41}"/>
              </a:ext>
            </a:extLst>
          </p:cNvPr>
          <p:cNvCxnSpPr/>
          <p:nvPr/>
        </p:nvCxnSpPr>
        <p:spPr bwMode="auto">
          <a:xfrm>
            <a:off x="4851401" y="4055130"/>
            <a:ext cx="109705" cy="84172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圓角矩形 7">
            <a:extLst>
              <a:ext uri="{FF2B5EF4-FFF2-40B4-BE49-F238E27FC236}">
                <a16:creationId xmlns:a16="http://schemas.microsoft.com/office/drawing/2014/main" id="{8A149F80-8440-45AC-9210-4062BA5FBCEF}"/>
              </a:ext>
            </a:extLst>
          </p:cNvPr>
          <p:cNvSpPr/>
          <p:nvPr/>
        </p:nvSpPr>
        <p:spPr bwMode="auto">
          <a:xfrm>
            <a:off x="2207744" y="3384619"/>
            <a:ext cx="3030506" cy="61293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More flat E-O and lower RIN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500" dirty="0">
              <a:solidFill>
                <a:srgbClr val="3232FF"/>
              </a:solidFill>
            </a:endParaRPr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70554C51-7D93-4428-AE2E-7FC48DD573BE}"/>
              </a:ext>
            </a:extLst>
          </p:cNvPr>
          <p:cNvSpPr/>
          <p:nvPr/>
        </p:nvSpPr>
        <p:spPr bwMode="auto">
          <a:xfrm>
            <a:off x="7250240" y="302139"/>
            <a:ext cx="1624520" cy="983891"/>
          </a:xfrm>
          <a:prstGeom prst="ellipse">
            <a:avLst/>
          </a:prstGeom>
          <a:noFill/>
          <a:ln w="38100">
            <a:solidFill>
              <a:srgbClr val="FF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F08D38F6-FD96-42EF-BD41-0EBB940C8AD2}"/>
              </a:ext>
            </a:extLst>
          </p:cNvPr>
          <p:cNvSpPr/>
          <p:nvPr/>
        </p:nvSpPr>
        <p:spPr bwMode="auto">
          <a:xfrm>
            <a:off x="7349087" y="3371272"/>
            <a:ext cx="1608820" cy="957827"/>
          </a:xfrm>
          <a:prstGeom prst="ellipse">
            <a:avLst/>
          </a:prstGeom>
          <a:noFill/>
          <a:ln w="38100">
            <a:solidFill>
              <a:srgbClr val="FF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36" name="爆炸 1 39">
            <a:extLst>
              <a:ext uri="{FF2B5EF4-FFF2-40B4-BE49-F238E27FC236}">
                <a16:creationId xmlns:a16="http://schemas.microsoft.com/office/drawing/2014/main" id="{F773E0C8-25AE-433D-A93B-EBF4F351B7A2}"/>
              </a:ext>
            </a:extLst>
          </p:cNvPr>
          <p:cNvSpPr/>
          <p:nvPr/>
        </p:nvSpPr>
        <p:spPr bwMode="auto">
          <a:xfrm>
            <a:off x="4020009" y="2019287"/>
            <a:ext cx="5679313" cy="1123712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2000" dirty="0">
                <a:solidFill>
                  <a:srgbClr val="FF0000"/>
                </a:solidFill>
              </a:rPr>
              <a:t>Better eye quality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327E9C22-62B0-48A7-AD7A-A8D987E3C438}"/>
              </a:ext>
            </a:extLst>
          </p:cNvPr>
          <p:cNvSpPr txBox="1"/>
          <p:nvPr/>
        </p:nvSpPr>
        <p:spPr>
          <a:xfrm>
            <a:off x="277501" y="580765"/>
            <a:ext cx="8059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Comparison between rectangular mesa structure </a:t>
            </a:r>
          </a:p>
          <a:p>
            <a:r>
              <a:rPr lang="en-US" altLang="zh-TW" sz="2000" dirty="0">
                <a:solidFill>
                  <a:srgbClr val="FF0000"/>
                </a:solidFill>
              </a:rPr>
              <a:t>and other commercially available devices 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0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3" grpId="0" animBg="1"/>
      <p:bldP spid="34" grpId="0" animBg="1"/>
      <p:bldP spid="35" grpId="0" animBg="1"/>
      <p:bldP spid="36" grpId="0" animBg="1"/>
      <p:bldP spid="3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0A1DA14-C1E9-4794-925E-178CE853AA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B500D-2A8E-4236-AE14-A24D2C706E52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61320725-EAC2-44EB-B03D-321D0E069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55800" y="1790991"/>
            <a:ext cx="7886700" cy="1325563"/>
          </a:xfrm>
        </p:spPr>
        <p:txBody>
          <a:bodyPr/>
          <a:lstStyle/>
          <a:p>
            <a:r>
              <a:rPr lang="en-US" altLang="zh-TW" sz="2800" dirty="0">
                <a:solidFill>
                  <a:schemeClr val="tx1"/>
                </a:solidFill>
              </a:rPr>
              <a:t>Avago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D9F5B2-9906-4CE8-97BD-14B1969D8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740" y="621142"/>
            <a:ext cx="2067544" cy="1550658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FCEA0703-C863-4D2C-80A6-152003E57184}"/>
              </a:ext>
            </a:extLst>
          </p:cNvPr>
          <p:cNvSpPr txBox="1"/>
          <p:nvPr/>
        </p:nvSpPr>
        <p:spPr>
          <a:xfrm>
            <a:off x="8585521" y="553969"/>
            <a:ext cx="345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zh-TW" sz="1200" dirty="0"/>
              <a:t>6mA</a:t>
            </a:r>
            <a:endParaRPr lang="zh-TW" altLang="en-US" sz="1200" dirty="0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DD4121B2-D8DD-4569-9091-4D85CB24AE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740" y="2173789"/>
            <a:ext cx="2078286" cy="1558714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A738134F-73AC-4EF9-9348-A1740878B213}"/>
              </a:ext>
            </a:extLst>
          </p:cNvPr>
          <p:cNvCxnSpPr>
            <a:cxnSpLocks/>
          </p:cNvCxnSpPr>
          <p:nvPr/>
        </p:nvCxnSpPr>
        <p:spPr bwMode="auto">
          <a:xfrm flipV="1">
            <a:off x="2784766" y="3749495"/>
            <a:ext cx="6264322" cy="10285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6">
            <a:extLst>
              <a:ext uri="{FF2B5EF4-FFF2-40B4-BE49-F238E27FC236}">
                <a16:creationId xmlns:a16="http://schemas.microsoft.com/office/drawing/2014/main" id="{6076A43A-0D66-4499-829B-02696058FE8F}"/>
              </a:ext>
            </a:extLst>
          </p:cNvPr>
          <p:cNvSpPr txBox="1"/>
          <p:nvPr/>
        </p:nvSpPr>
        <p:spPr>
          <a:xfrm>
            <a:off x="8585521" y="2136425"/>
            <a:ext cx="345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9</a:t>
            </a:r>
            <a:r>
              <a:rPr lang="en-IN" altLang="zh-TW" sz="1200" dirty="0"/>
              <a:t>mA</a:t>
            </a:r>
            <a:endParaRPr lang="zh-TW" altLang="en-US" sz="1200" dirty="0"/>
          </a:p>
        </p:txBody>
      </p:sp>
      <p:graphicFrame>
        <p:nvGraphicFramePr>
          <p:cNvPr id="16" name="Object 4">
            <a:extLst>
              <a:ext uri="{FF2B5EF4-FFF2-40B4-BE49-F238E27FC236}">
                <a16:creationId xmlns:a16="http://schemas.microsoft.com/office/drawing/2014/main" id="{E4FDEDB9-42AC-486F-B926-E9864BE11A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480621"/>
              </p:ext>
            </p:extLst>
          </p:nvPr>
        </p:nvGraphicFramePr>
        <p:xfrm>
          <a:off x="1243169" y="1430359"/>
          <a:ext cx="4297443" cy="3223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690" name="Graph" r:id="rId6" imgW="3657600" imgH="2743200" progId="Origin50.Graph">
                  <p:embed/>
                </p:oleObj>
              </mc:Choice>
              <mc:Fallback>
                <p:oleObj name="Graph" r:id="rId6" imgW="3657600" imgH="2743200" progId="Origin50.Graph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43169" y="1430359"/>
                        <a:ext cx="4297443" cy="3223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圖片 16">
            <a:extLst>
              <a:ext uri="{FF2B5EF4-FFF2-40B4-BE49-F238E27FC236}">
                <a16:creationId xmlns:a16="http://schemas.microsoft.com/office/drawing/2014/main" id="{596CE4C4-F989-4428-852F-1FBE13DCE8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740" y="3784474"/>
            <a:ext cx="2078286" cy="1558715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F69366F3-82BA-46DE-9557-9414E65F970E}"/>
              </a:ext>
            </a:extLst>
          </p:cNvPr>
          <p:cNvSpPr txBox="1"/>
          <p:nvPr/>
        </p:nvSpPr>
        <p:spPr>
          <a:xfrm>
            <a:off x="7370287" y="3844541"/>
            <a:ext cx="1670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Jitter=1.966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ED09811-EE78-4B72-BAA5-84A56E15C2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30" y="5345839"/>
            <a:ext cx="2069101" cy="1551826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AF90C2BC-641D-4AFE-9CF8-9351A4EE878E}"/>
              </a:ext>
            </a:extLst>
          </p:cNvPr>
          <p:cNvSpPr txBox="1"/>
          <p:nvPr/>
        </p:nvSpPr>
        <p:spPr>
          <a:xfrm>
            <a:off x="7370287" y="5391815"/>
            <a:ext cx="1670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Jitter=1.751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870C64E-CDDA-4CCA-BFFA-D614C8FFCE4D}"/>
              </a:ext>
            </a:extLst>
          </p:cNvPr>
          <p:cNvSpPr txBox="1"/>
          <p:nvPr/>
        </p:nvSpPr>
        <p:spPr>
          <a:xfrm>
            <a:off x="8524184" y="5289271"/>
            <a:ext cx="601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10mA</a:t>
            </a:r>
            <a:endParaRPr lang="zh-TW" altLang="en-US" sz="1200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BF6DA7C-E904-4551-8DE4-079CAB3305B1}"/>
              </a:ext>
            </a:extLst>
          </p:cNvPr>
          <p:cNvSpPr txBox="1"/>
          <p:nvPr/>
        </p:nvSpPr>
        <p:spPr>
          <a:xfrm>
            <a:off x="116094" y="3826363"/>
            <a:ext cx="10230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Ours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E6E4032-2549-4FE9-B39F-8CE89B2728DD}"/>
              </a:ext>
            </a:extLst>
          </p:cNvPr>
          <p:cNvSpPr txBox="1"/>
          <p:nvPr/>
        </p:nvSpPr>
        <p:spPr>
          <a:xfrm>
            <a:off x="10789" y="5081936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30*60</a:t>
            </a:r>
          </a:p>
          <a:p>
            <a:r>
              <a:rPr lang="en-US" altLang="zh-TW" sz="1200" dirty="0"/>
              <a:t>After electroplating</a:t>
            </a:r>
            <a:endParaRPr lang="zh-TW" altLang="en-US" sz="1200" dirty="0"/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60522A88-C94A-4B95-A304-0C8D5B423072}"/>
              </a:ext>
            </a:extLst>
          </p:cNvPr>
          <p:cNvCxnSpPr>
            <a:cxnSpLocks/>
          </p:cNvCxnSpPr>
          <p:nvPr/>
        </p:nvCxnSpPr>
        <p:spPr>
          <a:xfrm flipV="1">
            <a:off x="570249" y="5668111"/>
            <a:ext cx="0" cy="73317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AEB18A8F-BC8B-4F12-B605-590C3EF2E076}"/>
              </a:ext>
            </a:extLst>
          </p:cNvPr>
          <p:cNvSpPr txBox="1"/>
          <p:nvPr/>
        </p:nvSpPr>
        <p:spPr>
          <a:xfrm>
            <a:off x="70522" y="5703851"/>
            <a:ext cx="6170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</a:t>
            </a:r>
            <a:endParaRPr lang="zh-TW" altLang="en-US" sz="2100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5D94834-9496-46BD-8A76-9DE476DF847B}"/>
              </a:ext>
            </a:extLst>
          </p:cNvPr>
          <p:cNvSpPr txBox="1"/>
          <p:nvPr/>
        </p:nvSpPr>
        <p:spPr>
          <a:xfrm>
            <a:off x="864563" y="6243826"/>
            <a:ext cx="724453" cy="41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/>
              <a:t>011-</a:t>
            </a:r>
            <a:endParaRPr lang="zh-TW" altLang="en-US" sz="21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0D01394-016A-4238-B3D2-AE8B21A27ADA}"/>
              </a:ext>
            </a:extLst>
          </p:cNvPr>
          <p:cNvSpPr/>
          <p:nvPr/>
        </p:nvSpPr>
        <p:spPr bwMode="auto">
          <a:xfrm rot="5400000">
            <a:off x="452589" y="5940274"/>
            <a:ext cx="281932" cy="64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E64FFECB-4B86-4CDA-9FC6-C19E2F8076EA}"/>
              </a:ext>
            </a:extLst>
          </p:cNvPr>
          <p:cNvCxnSpPr>
            <a:cxnSpLocks/>
          </p:cNvCxnSpPr>
          <p:nvPr/>
        </p:nvCxnSpPr>
        <p:spPr>
          <a:xfrm>
            <a:off x="687550" y="6285122"/>
            <a:ext cx="784166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2CDDCC2E-6A1C-442A-8DF4-1856187F32AD}"/>
              </a:ext>
            </a:extLst>
          </p:cNvPr>
          <p:cNvSpPr txBox="1"/>
          <p:nvPr/>
        </p:nvSpPr>
        <p:spPr>
          <a:xfrm>
            <a:off x="8569645" y="3732503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8mA</a:t>
            </a:r>
            <a:endParaRPr lang="zh-TW" altLang="en-US" sz="1200" dirty="0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6B5E25FF-6DB9-451E-B323-11B6DEB2AC4B}"/>
              </a:ext>
            </a:extLst>
          </p:cNvPr>
          <p:cNvSpPr txBox="1"/>
          <p:nvPr/>
        </p:nvSpPr>
        <p:spPr>
          <a:xfrm>
            <a:off x="9441948" y="865011"/>
            <a:ext cx="1670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Jitter=1.481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9B8BB020-1526-4E4A-A485-D1B401E56917}"/>
              </a:ext>
            </a:extLst>
          </p:cNvPr>
          <p:cNvSpPr txBox="1"/>
          <p:nvPr/>
        </p:nvSpPr>
        <p:spPr>
          <a:xfrm>
            <a:off x="7413738" y="2260666"/>
            <a:ext cx="1670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Jitter=1.480</a:t>
            </a:r>
          </a:p>
          <a:p>
            <a:endParaRPr lang="zh-TW" altLang="en-US" sz="2100" dirty="0">
              <a:solidFill>
                <a:srgbClr val="FF0000"/>
              </a:solidFill>
            </a:endParaRPr>
          </a:p>
        </p:txBody>
      </p:sp>
      <p:graphicFrame>
        <p:nvGraphicFramePr>
          <p:cNvPr id="44" name="物件 43">
            <a:extLst>
              <a:ext uri="{FF2B5EF4-FFF2-40B4-BE49-F238E27FC236}">
                <a16:creationId xmlns:a16="http://schemas.microsoft.com/office/drawing/2014/main" id="{BC2B254B-5F5A-4B60-B632-D1FD825A35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5853885"/>
              </p:ext>
            </p:extLst>
          </p:nvPr>
        </p:nvGraphicFramePr>
        <p:xfrm>
          <a:off x="1227232" y="3881864"/>
          <a:ext cx="3080354" cy="2151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691" name="Graph" r:id="rId10" imgW="4154400" imgH="2901600" progId="Origin50.Graph">
                  <p:embed/>
                </p:oleObj>
              </mc:Choice>
              <mc:Fallback>
                <p:oleObj name="Graph" r:id="rId10" imgW="4154400" imgH="2901600" progId="Origin50.Graph">
                  <p:embed/>
                  <p:pic>
                    <p:nvPicPr>
                      <p:cNvPr id="16" name="物件 15">
                        <a:extLst>
                          <a:ext uri="{FF2B5EF4-FFF2-40B4-BE49-F238E27FC236}">
                            <a16:creationId xmlns:a16="http://schemas.microsoft.com/office/drawing/2014/main" id="{03150CF3-8C10-4AD0-BA12-F4FA4D8B1A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27232" y="3881864"/>
                        <a:ext cx="3080354" cy="2151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內容版面配置區 3">
            <a:extLst>
              <a:ext uri="{FF2B5EF4-FFF2-40B4-BE49-F238E27FC236}">
                <a16:creationId xmlns:a16="http://schemas.microsoft.com/office/drawing/2014/main" id="{5EA4699A-4D0C-4F02-A5B8-79B4350A1E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234109"/>
              </p:ext>
            </p:extLst>
          </p:nvPr>
        </p:nvGraphicFramePr>
        <p:xfrm>
          <a:off x="3932710" y="1234343"/>
          <a:ext cx="3481028" cy="2460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692" name="Graph" r:id="rId12" imgW="4276800" imgH="3022560" progId="Origin50.Graph">
                  <p:embed/>
                </p:oleObj>
              </mc:Choice>
              <mc:Fallback>
                <p:oleObj name="Graph" r:id="rId12" imgW="4276800" imgH="3022560" progId="Origin50.Graph">
                  <p:embed/>
                  <p:pic>
                    <p:nvPicPr>
                      <p:cNvPr id="11" name="內容版面配置區 3">
                        <a:extLst>
                          <a:ext uri="{FF2B5EF4-FFF2-40B4-BE49-F238E27FC236}">
                            <a16:creationId xmlns:a16="http://schemas.microsoft.com/office/drawing/2014/main" id="{30D256A2-DE6A-4606-8A27-D35197EC0C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932710" y="1234343"/>
                        <a:ext cx="3481028" cy="2460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內容版面配置區 3">
            <a:extLst>
              <a:ext uri="{FF2B5EF4-FFF2-40B4-BE49-F238E27FC236}">
                <a16:creationId xmlns:a16="http://schemas.microsoft.com/office/drawing/2014/main" id="{20BF519F-FC41-4565-94EB-3D3BDE4759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237402"/>
              </p:ext>
            </p:extLst>
          </p:nvPr>
        </p:nvGraphicFramePr>
        <p:xfrm>
          <a:off x="3973375" y="3665099"/>
          <a:ext cx="3434838" cy="2427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693" name="Graph" r:id="rId14" imgW="4276800" imgH="3022560" progId="Origin50.Graph">
                  <p:embed/>
                </p:oleObj>
              </mc:Choice>
              <mc:Fallback>
                <p:oleObj name="Graph" r:id="rId14" imgW="4276800" imgH="3022560" progId="Origin50.Graph">
                  <p:embed/>
                  <p:pic>
                    <p:nvPicPr>
                      <p:cNvPr id="21" name="內容版面配置區 3">
                        <a:extLst>
                          <a:ext uri="{FF2B5EF4-FFF2-40B4-BE49-F238E27FC236}">
                            <a16:creationId xmlns:a16="http://schemas.microsoft.com/office/drawing/2014/main" id="{8ADA50B3-F7FA-4A60-8D2F-9A6D51F67A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973375" y="3665099"/>
                        <a:ext cx="3434838" cy="2427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文字方塊 46">
            <a:extLst>
              <a:ext uri="{FF2B5EF4-FFF2-40B4-BE49-F238E27FC236}">
                <a16:creationId xmlns:a16="http://schemas.microsoft.com/office/drawing/2014/main" id="{B222C8C7-4619-4AD5-8A28-6BA8B66CE716}"/>
              </a:ext>
            </a:extLst>
          </p:cNvPr>
          <p:cNvSpPr txBox="1"/>
          <p:nvPr/>
        </p:nvSpPr>
        <p:spPr>
          <a:xfrm>
            <a:off x="436405" y="679706"/>
            <a:ext cx="8059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Comparison between rectangular mesa structure </a:t>
            </a:r>
          </a:p>
          <a:p>
            <a:r>
              <a:rPr lang="en-US" altLang="zh-TW" sz="2000" dirty="0">
                <a:solidFill>
                  <a:srgbClr val="FF0000"/>
                </a:solidFill>
              </a:rPr>
              <a:t>and other commercially available devices 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48" name="橢圓 47">
            <a:extLst>
              <a:ext uri="{FF2B5EF4-FFF2-40B4-BE49-F238E27FC236}">
                <a16:creationId xmlns:a16="http://schemas.microsoft.com/office/drawing/2014/main" id="{090E6731-8315-4EC7-BBD9-66052FCD8C19}"/>
              </a:ext>
            </a:extLst>
          </p:cNvPr>
          <p:cNvSpPr/>
          <p:nvPr/>
        </p:nvSpPr>
        <p:spPr bwMode="auto">
          <a:xfrm>
            <a:off x="1924487" y="1362497"/>
            <a:ext cx="2383099" cy="981996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0" name="圓角矩形 7">
            <a:extLst>
              <a:ext uri="{FF2B5EF4-FFF2-40B4-BE49-F238E27FC236}">
                <a16:creationId xmlns:a16="http://schemas.microsoft.com/office/drawing/2014/main" id="{37C6A6E8-3184-4640-9300-DF98A76405D3}"/>
              </a:ext>
            </a:extLst>
          </p:cNvPr>
          <p:cNvSpPr/>
          <p:nvPr/>
        </p:nvSpPr>
        <p:spPr bwMode="auto">
          <a:xfrm>
            <a:off x="1273877" y="2217464"/>
            <a:ext cx="2628195" cy="86832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More wide and flat E-O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But a little higher RIN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500" dirty="0">
              <a:solidFill>
                <a:srgbClr val="3232FF"/>
              </a:solidFill>
            </a:endParaRPr>
          </a:p>
        </p:txBody>
      </p:sp>
      <p:sp>
        <p:nvSpPr>
          <p:cNvPr id="51" name="橢圓 50">
            <a:extLst>
              <a:ext uri="{FF2B5EF4-FFF2-40B4-BE49-F238E27FC236}">
                <a16:creationId xmlns:a16="http://schemas.microsoft.com/office/drawing/2014/main" id="{B4E4E1F5-B583-4627-A0F3-A1D8702E72A3}"/>
              </a:ext>
            </a:extLst>
          </p:cNvPr>
          <p:cNvSpPr/>
          <p:nvPr/>
        </p:nvSpPr>
        <p:spPr bwMode="auto">
          <a:xfrm>
            <a:off x="2277140" y="3844541"/>
            <a:ext cx="749476" cy="769294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49CED9D2-9866-4CFF-8ABE-4C5C9B8365CE}"/>
              </a:ext>
            </a:extLst>
          </p:cNvPr>
          <p:cNvCxnSpPr>
            <a:cxnSpLocks/>
          </p:cNvCxnSpPr>
          <p:nvPr/>
        </p:nvCxnSpPr>
        <p:spPr bwMode="auto">
          <a:xfrm flipV="1">
            <a:off x="4086237" y="2590729"/>
            <a:ext cx="1143217" cy="27401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橢圓 57">
            <a:extLst>
              <a:ext uri="{FF2B5EF4-FFF2-40B4-BE49-F238E27FC236}">
                <a16:creationId xmlns:a16="http://schemas.microsoft.com/office/drawing/2014/main" id="{6827799B-7BD4-41B3-B6F7-5987AAC816CB}"/>
              </a:ext>
            </a:extLst>
          </p:cNvPr>
          <p:cNvSpPr/>
          <p:nvPr/>
        </p:nvSpPr>
        <p:spPr bwMode="auto">
          <a:xfrm>
            <a:off x="7472783" y="2015355"/>
            <a:ext cx="1624520" cy="983891"/>
          </a:xfrm>
          <a:prstGeom prst="ellipse">
            <a:avLst/>
          </a:prstGeom>
          <a:noFill/>
          <a:ln w="38100">
            <a:solidFill>
              <a:srgbClr val="FF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9" name="橢圓 58">
            <a:extLst>
              <a:ext uri="{FF2B5EF4-FFF2-40B4-BE49-F238E27FC236}">
                <a16:creationId xmlns:a16="http://schemas.microsoft.com/office/drawing/2014/main" id="{A728DB19-32A8-443E-AD54-1BC3330852EA}"/>
              </a:ext>
            </a:extLst>
          </p:cNvPr>
          <p:cNvSpPr/>
          <p:nvPr/>
        </p:nvSpPr>
        <p:spPr bwMode="auto">
          <a:xfrm>
            <a:off x="7571630" y="5084488"/>
            <a:ext cx="1608820" cy="957827"/>
          </a:xfrm>
          <a:prstGeom prst="ellipse">
            <a:avLst/>
          </a:prstGeom>
          <a:noFill/>
          <a:ln w="38100">
            <a:solidFill>
              <a:srgbClr val="FF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60" name="爆炸 1 39">
            <a:extLst>
              <a:ext uri="{FF2B5EF4-FFF2-40B4-BE49-F238E27FC236}">
                <a16:creationId xmlns:a16="http://schemas.microsoft.com/office/drawing/2014/main" id="{7AE5292A-0883-4083-8A50-766487F11E4C}"/>
              </a:ext>
            </a:extLst>
          </p:cNvPr>
          <p:cNvSpPr/>
          <p:nvPr/>
        </p:nvSpPr>
        <p:spPr bwMode="auto">
          <a:xfrm>
            <a:off x="2986438" y="2789096"/>
            <a:ext cx="5679313" cy="1988106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2000" dirty="0">
                <a:solidFill>
                  <a:srgbClr val="FF0000"/>
                </a:solidFill>
              </a:rPr>
              <a:t>Eye is decided by</a:t>
            </a:r>
          </a:p>
          <a:p>
            <a:pPr algn="ctr" eaLnBrk="1" hangingPunct="1"/>
            <a:r>
              <a:rPr lang="en-US" altLang="zh-TW" sz="2000" dirty="0">
                <a:solidFill>
                  <a:srgbClr val="FF0000"/>
                </a:solidFill>
              </a:rPr>
              <a:t>Both E-O and RIN </a:t>
            </a:r>
          </a:p>
        </p:txBody>
      </p:sp>
    </p:spTree>
    <p:extLst>
      <p:ext uri="{BB962C8B-B14F-4D97-AF65-F5344CB8AC3E}">
        <p14:creationId xmlns:p14="http://schemas.microsoft.com/office/powerpoint/2010/main" val="196279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1" grpId="0" animBg="1"/>
      <p:bldP spid="58" grpId="0" animBg="1"/>
      <p:bldP spid="59" grpId="0" animBg="1"/>
      <p:bldP spid="6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2</a:t>
            </a:fld>
            <a:endParaRPr lang="en-US" altLang="zh-TW" dirty="0"/>
          </a:p>
        </p:txBody>
      </p:sp>
      <p:sp>
        <p:nvSpPr>
          <p:cNvPr id="5" name="文字方塊 4"/>
          <p:cNvSpPr txBox="1"/>
          <p:nvPr/>
        </p:nvSpPr>
        <p:spPr>
          <a:xfrm>
            <a:off x="0" y="1072540"/>
            <a:ext cx="9493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/>
              <a:t>Introduction &amp; Motivation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1">
                    <a:lumMod val="85000"/>
                  </a:schemeClr>
                </a:solidFill>
              </a:rPr>
              <a:t>Ways to low RIN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1">
                    <a:lumMod val="85000"/>
                  </a:schemeClr>
                </a:solidFill>
              </a:rPr>
              <a:t>Our Achievements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1">
                    <a:lumMod val="85000"/>
                  </a:schemeClr>
                </a:solidFill>
              </a:rPr>
              <a:t>Conclusion and Future Work</a:t>
            </a:r>
          </a:p>
        </p:txBody>
      </p:sp>
      <p:sp>
        <p:nvSpPr>
          <p:cNvPr id="6" name="標題 2"/>
          <p:cNvSpPr txBox="1">
            <a:spLocks/>
          </p:cNvSpPr>
          <p:nvPr/>
        </p:nvSpPr>
        <p:spPr>
          <a:xfrm>
            <a:off x="0" y="711200"/>
            <a:ext cx="9144000" cy="917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4000" kern="0" dirty="0"/>
              <a:t>Outline</a:t>
            </a:r>
            <a:endParaRPr lang="zh-TW" alt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4777041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7D48D989-1204-4926-9413-9C30902D40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7846" y="1158889"/>
          <a:ext cx="3600000" cy="2398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2" name="Graph" r:id="rId3" imgW="3291840" imgH="2194560" progId="Origin50.Graph">
                  <p:embed/>
                </p:oleObj>
              </mc:Choice>
              <mc:Fallback>
                <p:oleObj name="Graph" r:id="rId3" imgW="3291840" imgH="2194560" progId="Origin50.Graph">
                  <p:embed/>
                  <p:pic>
                    <p:nvPicPr>
                      <p:cNvPr id="2" name="物件 1">
                        <a:extLst>
                          <a:ext uri="{FF2B5EF4-FFF2-40B4-BE49-F238E27FC236}">
                            <a16:creationId xmlns:a16="http://schemas.microsoft.com/office/drawing/2014/main" id="{7D48D989-1204-4926-9413-9C30902D40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7846" y="1158889"/>
                        <a:ext cx="3600000" cy="2398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物件 2">
            <a:extLst>
              <a:ext uri="{FF2B5EF4-FFF2-40B4-BE49-F238E27FC236}">
                <a16:creationId xmlns:a16="http://schemas.microsoft.com/office/drawing/2014/main" id="{60A8CCA1-C723-4610-9DEA-77F194E2A9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7330" y="1098155"/>
          <a:ext cx="3600000" cy="252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3" name="Graph" r:id="rId5" imgW="3657600" imgH="2560320" progId="Origin50.Graph">
                  <p:embed/>
                </p:oleObj>
              </mc:Choice>
              <mc:Fallback>
                <p:oleObj name="Graph" r:id="rId5" imgW="3657600" imgH="2560320" progId="Origin50.Graph">
                  <p:embed/>
                  <p:pic>
                    <p:nvPicPr>
                      <p:cNvPr id="3" name="物件 2">
                        <a:extLst>
                          <a:ext uri="{FF2B5EF4-FFF2-40B4-BE49-F238E27FC236}">
                            <a16:creationId xmlns:a16="http://schemas.microsoft.com/office/drawing/2014/main" id="{60A8CCA1-C723-4610-9DEA-77F194E2A9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7330" y="1098155"/>
                        <a:ext cx="3600000" cy="2520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B26DD125-8D7E-4BE1-B48C-2118BAAAE1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7846" y="3782408"/>
          <a:ext cx="3600000" cy="2544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4" name="Graph" r:id="rId7" imgW="4276800" imgH="3022560" progId="Origin50.Graph">
                  <p:embed/>
                </p:oleObj>
              </mc:Choice>
              <mc:Fallback>
                <p:oleObj name="Graph" r:id="rId7" imgW="4276800" imgH="3022560" progId="Origin50.Graph">
                  <p:embed/>
                  <p:pic>
                    <p:nvPicPr>
                      <p:cNvPr id="4" name="物件 3">
                        <a:extLst>
                          <a:ext uri="{FF2B5EF4-FFF2-40B4-BE49-F238E27FC236}">
                            <a16:creationId xmlns:a16="http://schemas.microsoft.com/office/drawing/2014/main" id="{B26DD125-8D7E-4BE1-B48C-2118BAAAE1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7846" y="3782408"/>
                        <a:ext cx="3600000" cy="2544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>
            <a:extLst>
              <a:ext uri="{FF2B5EF4-FFF2-40B4-BE49-F238E27FC236}">
                <a16:creationId xmlns:a16="http://schemas.microsoft.com/office/drawing/2014/main" id="{5504F810-BBD6-43EC-A663-6136DE1602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7330" y="3657500"/>
          <a:ext cx="3600000" cy="2544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5" name="Graph" r:id="rId9" imgW="4276800" imgH="3022560" progId="Origin50.Graph">
                  <p:embed/>
                </p:oleObj>
              </mc:Choice>
              <mc:Fallback>
                <p:oleObj name="Graph" r:id="rId9" imgW="4276800" imgH="3022560" progId="Origin50.Graph">
                  <p:embed/>
                  <p:pic>
                    <p:nvPicPr>
                      <p:cNvPr id="5" name="物件 4">
                        <a:extLst>
                          <a:ext uri="{FF2B5EF4-FFF2-40B4-BE49-F238E27FC236}">
                            <a16:creationId xmlns:a16="http://schemas.microsoft.com/office/drawing/2014/main" id="{5504F810-BBD6-43EC-A663-6136DE1602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37330" y="3657500"/>
                        <a:ext cx="3600000" cy="2544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橢圓 5"/>
          <p:cNvSpPr/>
          <p:nvPr/>
        </p:nvSpPr>
        <p:spPr bwMode="auto">
          <a:xfrm>
            <a:off x="6901962" y="4598377"/>
            <a:ext cx="720969" cy="456191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8" name="直線單箭頭接點 7"/>
          <p:cNvCxnSpPr/>
          <p:nvPr/>
        </p:nvCxnSpPr>
        <p:spPr bwMode="auto">
          <a:xfrm flipV="1">
            <a:off x="7622931" y="3557732"/>
            <a:ext cx="422031" cy="112856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文字方塊 8"/>
          <p:cNvSpPr txBox="1"/>
          <p:nvPr/>
        </p:nvSpPr>
        <p:spPr>
          <a:xfrm>
            <a:off x="7099788" y="3176318"/>
            <a:ext cx="2875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</a:rPr>
              <a:t>QSM during operation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489200" y="585059"/>
            <a:ext cx="522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Newest run (2022 March)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803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0FEB2A1-A590-4E2A-889B-081B3005042F}"/>
              </a:ext>
            </a:extLst>
          </p:cNvPr>
          <p:cNvSpPr txBox="1"/>
          <p:nvPr/>
        </p:nvSpPr>
        <p:spPr>
          <a:xfrm>
            <a:off x="1009716" y="5169017"/>
            <a:ext cx="2521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Jitter:1.45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C1FD66B-71A1-43F1-92E7-93CC604855E1}"/>
              </a:ext>
            </a:extLst>
          </p:cNvPr>
          <p:cNvSpPr txBox="1"/>
          <p:nvPr/>
        </p:nvSpPr>
        <p:spPr>
          <a:xfrm>
            <a:off x="5432048" y="5169017"/>
            <a:ext cx="2776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Jitter:1.52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E84ABF0-A070-4DBB-AB0A-BB00DA5E193F}"/>
              </a:ext>
            </a:extLst>
          </p:cNvPr>
          <p:cNvSpPr txBox="1"/>
          <p:nvPr/>
        </p:nvSpPr>
        <p:spPr>
          <a:xfrm>
            <a:off x="6241760" y="4711227"/>
            <a:ext cx="115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8mA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04540D7-4FC1-4E59-87F9-74DBC1B06D93}"/>
              </a:ext>
            </a:extLst>
          </p:cNvPr>
          <p:cNvSpPr txBox="1"/>
          <p:nvPr/>
        </p:nvSpPr>
        <p:spPr>
          <a:xfrm>
            <a:off x="1691778" y="4711227"/>
            <a:ext cx="115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6mA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2ED360F-D4FD-423B-AEAA-EC8002B19A94}"/>
              </a:ext>
            </a:extLst>
          </p:cNvPr>
          <p:cNvSpPr txBox="1"/>
          <p:nvPr/>
        </p:nvSpPr>
        <p:spPr>
          <a:xfrm>
            <a:off x="2412883" y="700177"/>
            <a:ext cx="431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rgbClr val="FF0000"/>
                </a:solidFill>
              </a:rPr>
              <a:t>28G Data rate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8F9F9EE-5AE9-4F42-A9B0-E8D4B1344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3" y="1898568"/>
            <a:ext cx="3600000" cy="2700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C28247EA-90B1-4AF5-AEA9-4D0A7855A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50" y="1898568"/>
            <a:ext cx="3600000" cy="27000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7D9F5B2-9906-4CE8-97BD-14B1969D8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227" y="4987550"/>
            <a:ext cx="2067544" cy="1550658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3836609" y="4432291"/>
            <a:ext cx="2367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Avago Ref</a:t>
            </a:r>
          </a:p>
          <a:p>
            <a:r>
              <a:rPr lang="en-US" altLang="zh-TW" sz="2000" dirty="0">
                <a:solidFill>
                  <a:srgbClr val="FF0000"/>
                </a:solidFill>
              </a:rPr>
              <a:t>25 </a:t>
            </a:r>
            <a:r>
              <a:rPr lang="en-US" altLang="zh-TW" sz="2000" dirty="0" err="1">
                <a:solidFill>
                  <a:srgbClr val="FF0000"/>
                </a:solidFill>
              </a:rPr>
              <a:t>Gbps</a:t>
            </a:r>
            <a:endParaRPr lang="en-US" altLang="zh-TW" sz="2000" dirty="0">
              <a:solidFill>
                <a:srgbClr val="FF0000"/>
              </a:solidFill>
            </a:endParaRPr>
          </a:p>
          <a:p>
            <a:r>
              <a:rPr lang="en-US" altLang="zh-TW" sz="2000" dirty="0">
                <a:solidFill>
                  <a:srgbClr val="FF0000"/>
                </a:solidFill>
              </a:rPr>
              <a:t>Jitter: 1.48 </a:t>
            </a:r>
            <a:r>
              <a:rPr lang="en-US" altLang="zh-TW" sz="2000" dirty="0" err="1">
                <a:solidFill>
                  <a:srgbClr val="FF0000"/>
                </a:solidFill>
              </a:rPr>
              <a:t>ps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46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0FEB2A1-A590-4E2A-889B-081B3005042F}"/>
              </a:ext>
            </a:extLst>
          </p:cNvPr>
          <p:cNvSpPr txBox="1"/>
          <p:nvPr/>
        </p:nvSpPr>
        <p:spPr>
          <a:xfrm>
            <a:off x="1009716" y="5169017"/>
            <a:ext cx="2521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Jitter:2.21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C1FD66B-71A1-43F1-92E7-93CC604855E1}"/>
              </a:ext>
            </a:extLst>
          </p:cNvPr>
          <p:cNvSpPr txBox="1"/>
          <p:nvPr/>
        </p:nvSpPr>
        <p:spPr>
          <a:xfrm>
            <a:off x="5432048" y="5169017"/>
            <a:ext cx="2776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Jitter:2.29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E84ABF0-A070-4DBB-AB0A-BB00DA5E193F}"/>
              </a:ext>
            </a:extLst>
          </p:cNvPr>
          <p:cNvSpPr txBox="1"/>
          <p:nvPr/>
        </p:nvSpPr>
        <p:spPr>
          <a:xfrm>
            <a:off x="6241760" y="4711227"/>
            <a:ext cx="115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8mA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04540D7-4FC1-4E59-87F9-74DBC1B06D93}"/>
              </a:ext>
            </a:extLst>
          </p:cNvPr>
          <p:cNvSpPr txBox="1"/>
          <p:nvPr/>
        </p:nvSpPr>
        <p:spPr>
          <a:xfrm>
            <a:off x="1691778" y="4711227"/>
            <a:ext cx="115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6mA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2ED360F-D4FD-423B-AEAA-EC8002B19A94}"/>
              </a:ext>
            </a:extLst>
          </p:cNvPr>
          <p:cNvSpPr txBox="1"/>
          <p:nvPr/>
        </p:nvSpPr>
        <p:spPr>
          <a:xfrm>
            <a:off x="2412883" y="585581"/>
            <a:ext cx="431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rgbClr val="FF0000"/>
                </a:solidFill>
              </a:rPr>
              <a:t>25G Data rate</a:t>
            </a:r>
          </a:p>
          <a:p>
            <a:pPr algn="ctr"/>
            <a:r>
              <a:rPr lang="en-US" altLang="zh-TW" sz="3600" dirty="0">
                <a:solidFill>
                  <a:srgbClr val="FF0000"/>
                </a:solidFill>
              </a:rPr>
              <a:t>500m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B109714-C184-49C5-885E-950BB6AC8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8" y="1898568"/>
            <a:ext cx="3600000" cy="270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EC1FD69-37DB-449B-8B8A-426B27FEA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16" y="1898568"/>
            <a:ext cx="3600000" cy="270000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470268" y="5919194"/>
            <a:ext cx="1278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u="sng" dirty="0">
                <a:solidFill>
                  <a:srgbClr val="FF0000"/>
                </a:solidFill>
              </a:rPr>
              <a:t>Not possible for Avago one (500 meter 25 G transmission) </a:t>
            </a:r>
            <a:endParaRPr lang="zh-TW" altLang="en-US" sz="24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76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0FEB2A1-A590-4E2A-889B-081B3005042F}"/>
              </a:ext>
            </a:extLst>
          </p:cNvPr>
          <p:cNvSpPr txBox="1"/>
          <p:nvPr/>
        </p:nvSpPr>
        <p:spPr>
          <a:xfrm>
            <a:off x="1009716" y="5169017"/>
            <a:ext cx="2521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Jitter:2.36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C1FD66B-71A1-43F1-92E7-93CC604855E1}"/>
              </a:ext>
            </a:extLst>
          </p:cNvPr>
          <p:cNvSpPr txBox="1"/>
          <p:nvPr/>
        </p:nvSpPr>
        <p:spPr>
          <a:xfrm>
            <a:off x="5432048" y="5169017"/>
            <a:ext cx="2776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Jitter:2.51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E84ABF0-A070-4DBB-AB0A-BB00DA5E193F}"/>
              </a:ext>
            </a:extLst>
          </p:cNvPr>
          <p:cNvSpPr txBox="1"/>
          <p:nvPr/>
        </p:nvSpPr>
        <p:spPr>
          <a:xfrm>
            <a:off x="6241760" y="4711227"/>
            <a:ext cx="115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8mA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04540D7-4FC1-4E59-87F9-74DBC1B06D93}"/>
              </a:ext>
            </a:extLst>
          </p:cNvPr>
          <p:cNvSpPr txBox="1"/>
          <p:nvPr/>
        </p:nvSpPr>
        <p:spPr>
          <a:xfrm>
            <a:off x="1691778" y="4711227"/>
            <a:ext cx="115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6mA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2ED360F-D4FD-423B-AEAA-EC8002B19A94}"/>
              </a:ext>
            </a:extLst>
          </p:cNvPr>
          <p:cNvSpPr txBox="1"/>
          <p:nvPr/>
        </p:nvSpPr>
        <p:spPr>
          <a:xfrm>
            <a:off x="2412883" y="585581"/>
            <a:ext cx="431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rgbClr val="FF0000"/>
                </a:solidFill>
              </a:rPr>
              <a:t>28G Data rate</a:t>
            </a:r>
          </a:p>
          <a:p>
            <a:pPr algn="ctr"/>
            <a:r>
              <a:rPr lang="en-US" altLang="zh-TW" sz="3600" dirty="0">
                <a:solidFill>
                  <a:srgbClr val="FF0000"/>
                </a:solidFill>
              </a:rPr>
              <a:t>500m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F91B139-6BE0-46E5-8986-55B5D5663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3" y="1834147"/>
            <a:ext cx="3600000" cy="270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8B202D6-4C15-445C-B4D8-3CFAB5871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50" y="1782332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60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0FEB2A1-A590-4E2A-889B-081B3005042F}"/>
              </a:ext>
            </a:extLst>
          </p:cNvPr>
          <p:cNvSpPr txBox="1"/>
          <p:nvPr/>
        </p:nvSpPr>
        <p:spPr>
          <a:xfrm>
            <a:off x="1009716" y="5169017"/>
            <a:ext cx="2521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Jitter:1.60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C1FD66B-71A1-43F1-92E7-93CC604855E1}"/>
              </a:ext>
            </a:extLst>
          </p:cNvPr>
          <p:cNvSpPr txBox="1"/>
          <p:nvPr/>
        </p:nvSpPr>
        <p:spPr>
          <a:xfrm>
            <a:off x="5432048" y="5169017"/>
            <a:ext cx="2776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Jitter:1.44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E84ABF0-A070-4DBB-AB0A-BB00DA5E193F}"/>
              </a:ext>
            </a:extLst>
          </p:cNvPr>
          <p:cNvSpPr txBox="1"/>
          <p:nvPr/>
        </p:nvSpPr>
        <p:spPr>
          <a:xfrm>
            <a:off x="6241760" y="4711227"/>
            <a:ext cx="115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8mA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04540D7-4FC1-4E59-87F9-74DBC1B06D93}"/>
              </a:ext>
            </a:extLst>
          </p:cNvPr>
          <p:cNvSpPr txBox="1"/>
          <p:nvPr/>
        </p:nvSpPr>
        <p:spPr>
          <a:xfrm>
            <a:off x="1691778" y="4711227"/>
            <a:ext cx="115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6mA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2ED360F-D4FD-423B-AEAA-EC8002B19A94}"/>
              </a:ext>
            </a:extLst>
          </p:cNvPr>
          <p:cNvSpPr txBox="1"/>
          <p:nvPr/>
        </p:nvSpPr>
        <p:spPr>
          <a:xfrm>
            <a:off x="2412883" y="681789"/>
            <a:ext cx="431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rgbClr val="FF0000"/>
                </a:solidFill>
              </a:rPr>
              <a:t>32G Data rate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BEE0882-91CF-4288-A8B6-7517AB709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16" y="1785910"/>
            <a:ext cx="3600000" cy="27000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46877B6-0905-4D59-8471-3288563E8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8" y="1785910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25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0FEB2A1-A590-4E2A-889B-081B3005042F}"/>
              </a:ext>
            </a:extLst>
          </p:cNvPr>
          <p:cNvSpPr txBox="1"/>
          <p:nvPr/>
        </p:nvSpPr>
        <p:spPr>
          <a:xfrm>
            <a:off x="1009716" y="5169017"/>
            <a:ext cx="2521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Jitter:2.32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C1FD66B-71A1-43F1-92E7-93CC604855E1}"/>
              </a:ext>
            </a:extLst>
          </p:cNvPr>
          <p:cNvSpPr txBox="1"/>
          <p:nvPr/>
        </p:nvSpPr>
        <p:spPr>
          <a:xfrm>
            <a:off x="5432048" y="5169017"/>
            <a:ext cx="2776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Jitter: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E84ABF0-A070-4DBB-AB0A-BB00DA5E193F}"/>
              </a:ext>
            </a:extLst>
          </p:cNvPr>
          <p:cNvSpPr txBox="1"/>
          <p:nvPr/>
        </p:nvSpPr>
        <p:spPr>
          <a:xfrm>
            <a:off x="6241760" y="4711227"/>
            <a:ext cx="115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8mA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04540D7-4FC1-4E59-87F9-74DBC1B06D93}"/>
              </a:ext>
            </a:extLst>
          </p:cNvPr>
          <p:cNvSpPr txBox="1"/>
          <p:nvPr/>
        </p:nvSpPr>
        <p:spPr>
          <a:xfrm>
            <a:off x="1691778" y="4711227"/>
            <a:ext cx="115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6mA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2ED360F-D4FD-423B-AEAA-EC8002B19A94}"/>
              </a:ext>
            </a:extLst>
          </p:cNvPr>
          <p:cNvSpPr txBox="1"/>
          <p:nvPr/>
        </p:nvSpPr>
        <p:spPr>
          <a:xfrm>
            <a:off x="2412883" y="585581"/>
            <a:ext cx="431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rgbClr val="FF0000"/>
                </a:solidFill>
              </a:rPr>
              <a:t>32G Data rate</a:t>
            </a:r>
          </a:p>
          <a:p>
            <a:pPr algn="ctr"/>
            <a:r>
              <a:rPr lang="en-US" altLang="zh-TW" sz="3600" dirty="0">
                <a:solidFill>
                  <a:srgbClr val="FF0000"/>
                </a:solidFill>
              </a:rPr>
              <a:t>500m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C61628B-A779-4CC8-8398-219113216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8" y="1898568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95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35</a:t>
            </a:fld>
            <a:endParaRPr lang="en-US" altLang="zh-TW" dirty="0"/>
          </a:p>
        </p:txBody>
      </p:sp>
      <p:sp>
        <p:nvSpPr>
          <p:cNvPr id="5" name="文字方塊 4"/>
          <p:cNvSpPr txBox="1"/>
          <p:nvPr/>
        </p:nvSpPr>
        <p:spPr>
          <a:xfrm>
            <a:off x="0" y="1072540"/>
            <a:ext cx="9493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Introduction &amp; Motivation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1">
                    <a:lumMod val="85000"/>
                  </a:schemeClr>
                </a:solidFill>
              </a:rPr>
              <a:t>Ways to low RIN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Our Achievements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/>
              <a:t>Conclusion and Future Work</a:t>
            </a:r>
          </a:p>
        </p:txBody>
      </p:sp>
      <p:sp>
        <p:nvSpPr>
          <p:cNvPr id="6" name="標題 2"/>
          <p:cNvSpPr txBox="1">
            <a:spLocks/>
          </p:cNvSpPr>
          <p:nvPr/>
        </p:nvSpPr>
        <p:spPr>
          <a:xfrm>
            <a:off x="0" y="711200"/>
            <a:ext cx="9144000" cy="917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4000" kern="0" dirty="0"/>
              <a:t>Outline</a:t>
            </a:r>
            <a:endParaRPr lang="zh-TW" alt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226329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2438699"/>
          </a:xfrm>
        </p:spPr>
        <p:txBody>
          <a:bodyPr/>
          <a:lstStyle/>
          <a:p>
            <a:r>
              <a:rPr lang="en-US" altLang="zh-TW" dirty="0"/>
              <a:t>Send VCSEL 1*4 array to UMEC for package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B500D-2A8E-4236-AE14-A24D2C706E52}" type="slidenum">
              <a:rPr lang="zh-TW" altLang="en-US" smtClean="0"/>
              <a:t>36</a:t>
            </a:fld>
            <a:endParaRPr lang="zh-TW" alt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628650" y="663152"/>
            <a:ext cx="7886700" cy="1325563"/>
          </a:xfrm>
        </p:spPr>
        <p:txBody>
          <a:bodyPr/>
          <a:lstStyle/>
          <a:p>
            <a:r>
              <a:rPr lang="en-US" altLang="zh-TW" dirty="0"/>
              <a:t>Future work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37" y="2693352"/>
            <a:ext cx="4080138" cy="22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55227"/>
            <a:ext cx="3943350" cy="250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/>
          <p:cNvSpPr txBox="1"/>
          <p:nvPr/>
        </p:nvSpPr>
        <p:spPr>
          <a:xfrm>
            <a:off x="1188720" y="5368834"/>
            <a:ext cx="6766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0" dirty="0">
                <a:solidFill>
                  <a:srgbClr val="FF0000"/>
                </a:solidFill>
              </a:rPr>
              <a:t>Selling points</a:t>
            </a:r>
            <a:r>
              <a:rPr lang="en-US" altLang="zh-TW" dirty="0">
                <a:solidFill>
                  <a:srgbClr val="FF0000"/>
                </a:solidFill>
              </a:rPr>
              <a:t>: </a:t>
            </a:r>
            <a:r>
              <a:rPr lang="en-US" altLang="zh-TW" u="sng" dirty="0">
                <a:solidFill>
                  <a:srgbClr val="FF0000"/>
                </a:solidFill>
              </a:rPr>
              <a:t>25 </a:t>
            </a:r>
            <a:r>
              <a:rPr lang="en-US" altLang="zh-TW" u="sng" dirty="0" err="1">
                <a:solidFill>
                  <a:srgbClr val="FF0000"/>
                </a:solidFill>
              </a:rPr>
              <a:t>Gbps</a:t>
            </a:r>
            <a:r>
              <a:rPr lang="en-US" altLang="zh-TW" u="sng" dirty="0">
                <a:solidFill>
                  <a:srgbClr val="FF0000"/>
                </a:solidFill>
              </a:rPr>
              <a:t> for 500 m </a:t>
            </a:r>
            <a:r>
              <a:rPr lang="en-US" altLang="zh-TW" b="0" dirty="0">
                <a:solidFill>
                  <a:srgbClr val="FF0000"/>
                </a:solidFill>
              </a:rPr>
              <a:t>transmission</a:t>
            </a:r>
            <a:endParaRPr lang="zh-TW" altLang="en-US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806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32080" y="1240075"/>
            <a:ext cx="9144000" cy="2438699"/>
          </a:xfrm>
        </p:spPr>
        <p:txBody>
          <a:bodyPr/>
          <a:lstStyle/>
          <a:p>
            <a:r>
              <a:rPr lang="en-US" altLang="zh-TW" dirty="0"/>
              <a:t>Discuss with </a:t>
            </a:r>
            <a:r>
              <a:rPr lang="en-US" altLang="zh-TW" dirty="0" err="1"/>
              <a:t>Unikorn</a:t>
            </a:r>
            <a:r>
              <a:rPr lang="en-US" altLang="zh-TW" dirty="0"/>
              <a:t> for VCSEL IP license and foundry service issues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B500D-2A8E-4236-AE14-A24D2C706E52}" type="slidenum">
              <a:rPr lang="zh-TW" altLang="en-US" smtClean="0"/>
              <a:t>37</a:t>
            </a:fld>
            <a:endParaRPr lang="zh-TW" alt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628650" y="663152"/>
            <a:ext cx="7886700" cy="1325563"/>
          </a:xfrm>
        </p:spPr>
        <p:txBody>
          <a:bodyPr/>
          <a:lstStyle/>
          <a:p>
            <a:r>
              <a:rPr lang="en-US" altLang="zh-TW" dirty="0"/>
              <a:t>Future work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29" y="2565638"/>
            <a:ext cx="6212942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12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0" y="1772816"/>
            <a:ext cx="8704385" cy="1999084"/>
          </a:xfrm>
        </p:spPr>
        <p:txBody>
          <a:bodyPr/>
          <a:lstStyle/>
          <a:p>
            <a:r>
              <a:rPr lang="en-US" altLang="zh-TW" dirty="0"/>
              <a:t>State-of-the-art low RIN and Quasi-SM high-speed VCSEL is ready for pioneer run at foundry </a:t>
            </a:r>
          </a:p>
          <a:p>
            <a:r>
              <a:rPr lang="en-US" altLang="zh-TW" dirty="0"/>
              <a:t>Package for system level test and IP licenses are both important issues now</a:t>
            </a:r>
          </a:p>
          <a:p>
            <a:r>
              <a:rPr lang="en-US" altLang="zh-TW" dirty="0"/>
              <a:t>Toward 112 </a:t>
            </a:r>
            <a:r>
              <a:rPr lang="en-US" altLang="zh-TW" dirty="0" err="1"/>
              <a:t>Gbit</a:t>
            </a:r>
            <a:r>
              <a:rPr lang="en-US" altLang="zh-TW" dirty="0"/>
              <a:t>/sec (56 </a:t>
            </a:r>
            <a:r>
              <a:rPr lang="en-US" altLang="zh-TW" dirty="0" err="1"/>
              <a:t>Gbaud</a:t>
            </a:r>
            <a:r>
              <a:rPr lang="en-US" altLang="zh-TW" dirty="0"/>
              <a:t> PAM-4), QSM, and low RIN VCSEL (Wo: ~7 um)</a:t>
            </a:r>
          </a:p>
          <a:p>
            <a:pPr marL="0" indent="0">
              <a:buNone/>
            </a:pPr>
            <a:r>
              <a:rPr lang="en-US" altLang="zh-TW" dirty="0"/>
              <a:t> </a:t>
            </a:r>
          </a:p>
          <a:p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B500D-2A8E-4236-AE14-A24D2C706E52}" type="slidenum">
              <a:rPr lang="zh-TW" altLang="en-US" smtClean="0"/>
              <a:t>38</a:t>
            </a:fld>
            <a:endParaRPr lang="zh-TW" alt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628650" y="663152"/>
            <a:ext cx="7886700" cy="1325563"/>
          </a:xfrm>
        </p:spPr>
        <p:txBody>
          <a:bodyPr/>
          <a:lstStyle/>
          <a:p>
            <a:r>
              <a:rPr lang="en-US" altLang="zh-TW" dirty="0"/>
              <a:t>Conclusion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9903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5655" y="1835790"/>
            <a:ext cx="3592328" cy="4213225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7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Toward higher Speed : </a:t>
            </a:r>
            <a:r>
              <a:rPr lang="en-US" altLang="zh-TW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Coupled Cavity (photon-photon resonance !!) </a:t>
            </a:r>
            <a:endParaRPr lang="zh-TW" altLang="en-US" sz="18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" name="橢圓 5"/>
          <p:cNvSpPr/>
          <p:nvPr/>
        </p:nvSpPr>
        <p:spPr bwMode="auto">
          <a:xfrm>
            <a:off x="2173573" y="4729482"/>
            <a:ext cx="1311944" cy="454432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500" dirty="0">
              <a:solidFill>
                <a:srgbClr val="3232FF"/>
              </a:solidFill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604825" y="4222185"/>
            <a:ext cx="1052678" cy="454432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500" dirty="0">
              <a:solidFill>
                <a:srgbClr val="3232FF"/>
              </a:solidFill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4695709" y="4449401"/>
            <a:ext cx="3336878" cy="86832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3dB bandwidth can reach upto</a:t>
            </a:r>
            <a:r>
              <a:rPr lang="en-US" altLang="zh-TW" sz="1500" dirty="0">
                <a:solidFill>
                  <a:srgbClr val="FF0000"/>
                </a:solidFill>
              </a:rPr>
              <a:t>37 GHz</a:t>
            </a:r>
            <a:r>
              <a:rPr lang="en-US" altLang="zh-TW" sz="1500" dirty="0">
                <a:solidFill>
                  <a:srgbClr val="3232FF"/>
                </a:solidFill>
              </a:rPr>
              <a:t>,  but at some special combination of bias currents</a:t>
            </a:r>
            <a:endParaRPr lang="zh-TW" altLang="en-US" sz="1500" dirty="0">
              <a:solidFill>
                <a:srgbClr val="3232FF"/>
              </a:solidFill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4547774" y="2772941"/>
            <a:ext cx="3797489" cy="112371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1500" dirty="0">
                <a:solidFill>
                  <a:srgbClr val="3232FF"/>
                </a:solidFill>
              </a:rPr>
              <a:t>More than 10 dB resonance in measured E-O frequency response Eye pattern will degrade!!</a:t>
            </a:r>
          </a:p>
          <a:p>
            <a:pPr algn="ctr">
              <a:spcBef>
                <a:spcPct val="0"/>
              </a:spcBef>
            </a:pPr>
            <a:r>
              <a:rPr lang="en-US" altLang="zh-TW" sz="1500" u="sng" dirty="0">
                <a:solidFill>
                  <a:srgbClr val="FF0000"/>
                </a:solidFill>
              </a:rPr>
              <a:t>High RIN !!</a:t>
            </a:r>
          </a:p>
        </p:txBody>
      </p:sp>
      <p:cxnSp>
        <p:nvCxnSpPr>
          <p:cNvPr id="16" name="直線單箭頭接點 15"/>
          <p:cNvCxnSpPr/>
          <p:nvPr/>
        </p:nvCxnSpPr>
        <p:spPr bwMode="auto">
          <a:xfrm flipV="1">
            <a:off x="3496727" y="4956698"/>
            <a:ext cx="1167754" cy="675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直線單箭頭接點 17"/>
          <p:cNvCxnSpPr/>
          <p:nvPr/>
        </p:nvCxnSpPr>
        <p:spPr bwMode="auto">
          <a:xfrm flipV="1">
            <a:off x="1541713" y="3372211"/>
            <a:ext cx="2886271" cy="72801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文字方塊 12"/>
          <p:cNvSpPr txBox="1"/>
          <p:nvPr/>
        </p:nvSpPr>
        <p:spPr>
          <a:xfrm>
            <a:off x="604825" y="1744110"/>
            <a:ext cx="34395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>
                <a:solidFill>
                  <a:srgbClr val="FF0000"/>
                </a:solidFill>
              </a:rPr>
              <a:t>By courtesy of Dr. Daniel M. </a:t>
            </a:r>
            <a:r>
              <a:rPr lang="en-US" altLang="zh-TW" sz="1050" dirty="0" err="1">
                <a:solidFill>
                  <a:srgbClr val="FF0000"/>
                </a:solidFill>
              </a:rPr>
              <a:t>Kuchta</a:t>
            </a:r>
            <a:r>
              <a:rPr lang="en-US" altLang="zh-TW" sz="1050" dirty="0">
                <a:solidFill>
                  <a:srgbClr val="FF0000"/>
                </a:solidFill>
              </a:rPr>
              <a:t> </a:t>
            </a:r>
            <a:endParaRPr lang="zh-TW" altLang="en-US" sz="1050" dirty="0">
              <a:solidFill>
                <a:srgbClr val="FF0000"/>
              </a:solidFill>
            </a:endParaRPr>
          </a:p>
        </p:txBody>
      </p:sp>
      <p:sp>
        <p:nvSpPr>
          <p:cNvPr id="15" name="圓角矩形 14"/>
          <p:cNvSpPr/>
          <p:nvPr/>
        </p:nvSpPr>
        <p:spPr bwMode="auto">
          <a:xfrm>
            <a:off x="4546647" y="1892765"/>
            <a:ext cx="3635003" cy="715089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1800" u="sng" dirty="0">
                <a:solidFill>
                  <a:srgbClr val="FF0000"/>
                </a:solidFill>
              </a:rPr>
              <a:t>High-temperature operation is an issue ??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3</a:t>
            </a:fld>
            <a:endParaRPr lang="en-US" altLang="zh-TW" dirty="0"/>
          </a:p>
        </p:txBody>
      </p:sp>
      <p:sp>
        <p:nvSpPr>
          <p:cNvPr id="5" name="矩形 4"/>
          <p:cNvSpPr/>
          <p:nvPr/>
        </p:nvSpPr>
        <p:spPr>
          <a:xfrm>
            <a:off x="3752953" y="5809704"/>
            <a:ext cx="5365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TW" sz="1200" b="0" dirty="0">
                <a:solidFill>
                  <a:srgbClr val="051CB5"/>
                </a:solidFill>
                <a:latin typeface="+mj-ea"/>
                <a:ea typeface="+mj-ea"/>
              </a:rPr>
              <a:t>S. T. M. Fryslie, M. P. T. Siriani, D. F. Siriani, M. T.</a:t>
            </a:r>
          </a:p>
          <a:p>
            <a:r>
              <a:rPr lang="en-US" altLang="zh-TW" sz="1200" b="0" dirty="0">
                <a:solidFill>
                  <a:srgbClr val="051CB5"/>
                </a:solidFill>
                <a:latin typeface="+mj-ea"/>
                <a:ea typeface="+mj-ea"/>
              </a:rPr>
              <a:t>Johnson and K. D. </a:t>
            </a:r>
            <a:r>
              <a:rPr lang="en-US" altLang="zh-TW" sz="1200" b="0" dirty="0" err="1">
                <a:solidFill>
                  <a:srgbClr val="051CB5"/>
                </a:solidFill>
                <a:latin typeface="+mj-ea"/>
                <a:ea typeface="+mj-ea"/>
              </a:rPr>
              <a:t>Choquette</a:t>
            </a:r>
            <a:r>
              <a:rPr lang="en-US" altLang="zh-TW" sz="1200" b="0" dirty="0">
                <a:solidFill>
                  <a:srgbClr val="051CB5"/>
                </a:solidFill>
                <a:latin typeface="+mj-ea"/>
                <a:ea typeface="+mj-ea"/>
              </a:rPr>
              <a:t>, </a:t>
            </a:r>
            <a:r>
              <a:rPr lang="en-US" altLang="zh-TW" sz="1200" b="0" i="1" dirty="0">
                <a:solidFill>
                  <a:srgbClr val="051CB5"/>
                </a:solidFill>
                <a:latin typeface="+mj-ea"/>
                <a:ea typeface="+mj-ea"/>
              </a:rPr>
              <a:t>IEEE Photon. Tech. Lett.</a:t>
            </a:r>
            <a:r>
              <a:rPr lang="en-US" altLang="zh-TW" sz="1200" b="0" dirty="0">
                <a:solidFill>
                  <a:srgbClr val="051CB5"/>
                </a:solidFill>
                <a:latin typeface="+mj-ea"/>
                <a:ea typeface="+mj-ea"/>
              </a:rPr>
              <a:t>, vol. 27,</a:t>
            </a:r>
          </a:p>
          <a:p>
            <a:r>
              <a:rPr lang="es-ES" altLang="zh-TW" sz="1200" b="0" dirty="0">
                <a:solidFill>
                  <a:srgbClr val="051CB5"/>
                </a:solidFill>
                <a:latin typeface="+mj-ea"/>
                <a:ea typeface="+mj-ea"/>
              </a:rPr>
              <a:t>no. 4, pp. 415-418, Feb.15, 2015</a:t>
            </a:r>
            <a:endParaRPr lang="zh-TW" altLang="en-US" sz="12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269074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39</a:t>
            </a:fld>
            <a:endParaRPr lang="en-US" altLang="zh-TW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3012281"/>
            <a:ext cx="7886700" cy="833438"/>
          </a:xfrm>
        </p:spPr>
        <p:txBody>
          <a:bodyPr/>
          <a:lstStyle/>
          <a:p>
            <a:r>
              <a:rPr lang="en-US" altLang="zh-TW" sz="4400" dirty="0"/>
              <a:t>Thank you for your attention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639038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FDE8AA0C-8D97-4E52-B305-C13213C12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651" y="1879933"/>
            <a:ext cx="3701562" cy="4121461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1E99FFB-0785-4987-AE9D-2BC95A01C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4</a:t>
            </a:fld>
            <a:endParaRPr lang="en-US" altLang="zh-TW" dirty="0"/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3A97FBB2-1C49-4216-A36F-201BE8A3C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en-US" altLang="zh-TW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Toward higher Speed :</a:t>
            </a:r>
            <a:br>
              <a:rPr lang="en-US" altLang="zh-TW" dirty="0"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n-US" altLang="zh-TW" sz="2400" b="0" dirty="0"/>
              <a:t>Hexagonal transverse-coupled-cavity</a:t>
            </a:r>
            <a:endParaRPr lang="zh-TW" altLang="en-US" sz="24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6D33464-5696-453B-9FD5-DB2F083B5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007" y="3943280"/>
            <a:ext cx="3067050" cy="2466975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5A6411CE-1BE3-4F84-BB1F-63C9615BA8D1}"/>
              </a:ext>
            </a:extLst>
          </p:cNvPr>
          <p:cNvSpPr/>
          <p:nvPr/>
        </p:nvSpPr>
        <p:spPr bwMode="auto">
          <a:xfrm>
            <a:off x="6340511" y="5136903"/>
            <a:ext cx="526281" cy="227216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500" dirty="0">
              <a:solidFill>
                <a:srgbClr val="3232FF"/>
              </a:solidFill>
            </a:endParaRPr>
          </a:p>
        </p:txBody>
      </p:sp>
      <p:sp>
        <p:nvSpPr>
          <p:cNvPr id="11" name="圓角矩形 7">
            <a:extLst>
              <a:ext uri="{FF2B5EF4-FFF2-40B4-BE49-F238E27FC236}">
                <a16:creationId xmlns:a16="http://schemas.microsoft.com/office/drawing/2014/main" id="{45BFAC29-B563-4CD1-A384-6B4E2B8F56FF}"/>
              </a:ext>
            </a:extLst>
          </p:cNvPr>
          <p:cNvSpPr/>
          <p:nvPr/>
        </p:nvSpPr>
        <p:spPr bwMode="auto">
          <a:xfrm>
            <a:off x="6026444" y="3891765"/>
            <a:ext cx="3263312" cy="86832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3dB Bandwidth near 42 GHz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However, no eye patterns (RIN issue ?) </a:t>
            </a:r>
            <a:endParaRPr lang="zh-TW" altLang="en-US" sz="1500" dirty="0">
              <a:solidFill>
                <a:srgbClr val="3232FF"/>
              </a:solidFill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5BA69E90-13FD-4E21-A1C1-C4FFCAB6D70A}"/>
              </a:ext>
            </a:extLst>
          </p:cNvPr>
          <p:cNvCxnSpPr>
            <a:cxnSpLocks/>
          </p:cNvCxnSpPr>
          <p:nvPr/>
        </p:nvCxnSpPr>
        <p:spPr bwMode="auto">
          <a:xfrm flipV="1">
            <a:off x="6866792" y="5010835"/>
            <a:ext cx="193431" cy="239676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圖片 13">
            <a:extLst>
              <a:ext uri="{FF2B5EF4-FFF2-40B4-BE49-F238E27FC236}">
                <a16:creationId xmlns:a16="http://schemas.microsoft.com/office/drawing/2014/main" id="{341B8C30-0518-4282-B6ED-80BD96E35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880" y="1660683"/>
            <a:ext cx="3483220" cy="223108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0BDDE821-CB01-4B36-80A9-CE3CACE314A7}"/>
              </a:ext>
            </a:extLst>
          </p:cNvPr>
          <p:cNvSpPr/>
          <p:nvPr/>
        </p:nvSpPr>
        <p:spPr>
          <a:xfrm>
            <a:off x="306265" y="5963074"/>
            <a:ext cx="3868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0" dirty="0">
                <a:solidFill>
                  <a:srgbClr val="C00000"/>
                </a:solidFill>
                <a:latin typeface="AdvOT4f49f862"/>
              </a:rPr>
              <a:t>Elham </a:t>
            </a:r>
            <a:r>
              <a:rPr lang="en-US" altLang="zh-TW" sz="1200" b="0" dirty="0" err="1">
                <a:solidFill>
                  <a:srgbClr val="C00000"/>
                </a:solidFill>
                <a:latin typeface="AdvOT4f49f862"/>
              </a:rPr>
              <a:t>Heidari</a:t>
            </a:r>
            <a:r>
              <a:rPr lang="en-US" altLang="zh-TW" sz="1200" b="0" dirty="0">
                <a:solidFill>
                  <a:srgbClr val="C00000"/>
                </a:solidFill>
                <a:latin typeface="AdvOT4f49f862"/>
              </a:rPr>
              <a:t>, Hamed </a:t>
            </a:r>
            <a:r>
              <a:rPr lang="en-US" altLang="zh-TW" sz="1200" b="0" dirty="0" err="1">
                <a:solidFill>
                  <a:srgbClr val="C00000"/>
                </a:solidFill>
                <a:latin typeface="AdvOT4f49f862"/>
              </a:rPr>
              <a:t>Dalir</a:t>
            </a:r>
            <a:r>
              <a:rPr lang="en-US" altLang="zh-TW" sz="1200" b="0" dirty="0">
                <a:solidFill>
                  <a:srgbClr val="C00000"/>
                </a:solidFill>
                <a:latin typeface="AdvOT4f49f862"/>
              </a:rPr>
              <a:t>*, </a:t>
            </a:r>
            <a:r>
              <a:rPr lang="en-US" altLang="zh-TW" sz="1200" b="0" dirty="0" err="1">
                <a:solidFill>
                  <a:srgbClr val="C00000"/>
                </a:solidFill>
                <a:latin typeface="AdvOT4f49f862"/>
              </a:rPr>
              <a:t>Moustafa</a:t>
            </a:r>
            <a:r>
              <a:rPr lang="en-US" altLang="zh-TW" sz="1200" b="0" dirty="0">
                <a:solidFill>
                  <a:srgbClr val="C00000"/>
                </a:solidFill>
                <a:latin typeface="AdvOT4f49f862"/>
              </a:rPr>
              <a:t> Ahmed, Volker J. </a:t>
            </a:r>
            <a:r>
              <a:rPr lang="en-US" altLang="zh-TW" sz="1200" b="0" dirty="0" err="1">
                <a:solidFill>
                  <a:srgbClr val="C00000"/>
                </a:solidFill>
                <a:latin typeface="AdvOT4f49f862"/>
              </a:rPr>
              <a:t>Sorger</a:t>
            </a:r>
            <a:r>
              <a:rPr lang="en-US" altLang="zh-TW" sz="1200" b="0" dirty="0">
                <a:solidFill>
                  <a:srgbClr val="C00000"/>
                </a:solidFill>
                <a:latin typeface="AdvOT4f49f862"/>
              </a:rPr>
              <a:t> and Ray T. Chen</a:t>
            </a:r>
          </a:p>
          <a:p>
            <a:r>
              <a:rPr lang="en-US" altLang="zh-TW" sz="1200" b="0" dirty="0" err="1">
                <a:solidFill>
                  <a:srgbClr val="C00000"/>
                </a:solidFill>
              </a:rPr>
              <a:t>Nanophotonics</a:t>
            </a:r>
            <a:r>
              <a:rPr lang="en-US" altLang="zh-TW" sz="1200" b="0" dirty="0">
                <a:solidFill>
                  <a:srgbClr val="C00000"/>
                </a:solidFill>
              </a:rPr>
              <a:t> 2020; 9(16): 4743–4748</a:t>
            </a:r>
            <a:endParaRPr lang="zh-TW" alt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24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4106" y="724777"/>
            <a:ext cx="7886700" cy="1325563"/>
          </a:xfrm>
        </p:spPr>
        <p:txBody>
          <a:bodyPr/>
          <a:lstStyle/>
          <a:p>
            <a:r>
              <a:rPr lang="en-US" altLang="zh-TW" sz="3300" dirty="0"/>
              <a:t> </a:t>
            </a:r>
            <a:r>
              <a:rPr lang="en-US" altLang="zh-TW" sz="3300" dirty="0">
                <a:solidFill>
                  <a:srgbClr val="C00000"/>
                </a:solidFill>
              </a:rPr>
              <a:t>Our group previous work</a:t>
            </a:r>
            <a:endParaRPr lang="zh-TW" altLang="en-US" sz="3300" dirty="0">
              <a:solidFill>
                <a:srgbClr val="C00000"/>
              </a:solidFill>
            </a:endParaRPr>
          </a:p>
        </p:txBody>
      </p:sp>
      <p:graphicFrame>
        <p:nvGraphicFramePr>
          <p:cNvPr id="15" name="物件 14"/>
          <p:cNvGraphicFramePr>
            <a:graphicFrameLocks noChangeAspect="1"/>
          </p:cNvGraphicFramePr>
          <p:nvPr/>
        </p:nvGraphicFramePr>
        <p:xfrm>
          <a:off x="4710926" y="1301223"/>
          <a:ext cx="4584320" cy="32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30" name="Graph" r:id="rId4" imgW="4276800" imgH="3022560" progId="Origin50.Graph">
                  <p:embed/>
                </p:oleObj>
              </mc:Choice>
              <mc:Fallback>
                <p:oleObj name="Graph" r:id="rId4" imgW="4276800" imgH="3022560" progId="Origin50.Graph">
                  <p:embed/>
                  <p:pic>
                    <p:nvPicPr>
                      <p:cNvPr id="15" name="物件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10926" y="1301223"/>
                        <a:ext cx="4584320" cy="32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物件 15"/>
          <p:cNvGraphicFramePr>
            <a:graphicFrameLocks noChangeAspect="1"/>
          </p:cNvGraphicFramePr>
          <p:nvPr/>
        </p:nvGraphicFramePr>
        <p:xfrm>
          <a:off x="1504988" y="1301223"/>
          <a:ext cx="4584330" cy="32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31" name="Graph" r:id="rId6" imgW="4276800" imgH="3022560" progId="Origin50.Graph">
                  <p:embed/>
                </p:oleObj>
              </mc:Choice>
              <mc:Fallback>
                <p:oleObj name="Graph" r:id="rId6" imgW="4276800" imgH="3022560" progId="Origin50.Graph">
                  <p:embed/>
                  <p:pic>
                    <p:nvPicPr>
                      <p:cNvPr id="16" name="物件 1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04988" y="1301223"/>
                        <a:ext cx="4584330" cy="32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文字方塊 40"/>
          <p:cNvSpPr txBox="1"/>
          <p:nvPr/>
        </p:nvSpPr>
        <p:spPr>
          <a:xfrm>
            <a:off x="317642" y="1486179"/>
            <a:ext cx="104387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</a:rPr>
              <a:t>2~3um</a:t>
            </a:r>
            <a:endParaRPr lang="zh-TW" altLang="en-US" sz="2100" dirty="0">
              <a:solidFill>
                <a:srgbClr val="FF0000"/>
              </a:solidFill>
            </a:endParaRPr>
          </a:p>
        </p:txBody>
      </p:sp>
      <p:graphicFrame>
        <p:nvGraphicFramePr>
          <p:cNvPr id="42" name="物件 41"/>
          <p:cNvGraphicFramePr>
            <a:graphicFrameLocks noChangeAspect="1"/>
          </p:cNvGraphicFramePr>
          <p:nvPr/>
        </p:nvGraphicFramePr>
        <p:xfrm>
          <a:off x="1504984" y="3664531"/>
          <a:ext cx="4584338" cy="32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32" name="Graph" r:id="rId8" imgW="4276800" imgH="3022560" progId="Origin50.Graph">
                  <p:embed/>
                </p:oleObj>
              </mc:Choice>
              <mc:Fallback>
                <p:oleObj name="Graph" r:id="rId8" imgW="4276800" imgH="3022560" progId="Origin50.Graph">
                  <p:embed/>
                  <p:pic>
                    <p:nvPicPr>
                      <p:cNvPr id="42" name="物件 4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04984" y="3664531"/>
                        <a:ext cx="4584338" cy="32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物件 42"/>
          <p:cNvGraphicFramePr>
            <a:graphicFrameLocks noChangeAspect="1"/>
          </p:cNvGraphicFramePr>
          <p:nvPr/>
        </p:nvGraphicFramePr>
        <p:xfrm>
          <a:off x="4710925" y="3618000"/>
          <a:ext cx="4584323" cy="32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33" name="Graph" r:id="rId10" imgW="4276800" imgH="3022560" progId="Origin50.Graph">
                  <p:embed/>
                </p:oleObj>
              </mc:Choice>
              <mc:Fallback>
                <p:oleObj name="Graph" r:id="rId10" imgW="4276800" imgH="3022560" progId="Origin50.Graph">
                  <p:embed/>
                  <p:pic>
                    <p:nvPicPr>
                      <p:cNvPr id="43" name="物件 4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710925" y="3618000"/>
                        <a:ext cx="4584323" cy="32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文字方塊 43"/>
          <p:cNvSpPr txBox="1"/>
          <p:nvPr/>
        </p:nvSpPr>
        <p:spPr>
          <a:xfrm>
            <a:off x="-86786" y="1801887"/>
            <a:ext cx="18966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solidFill>
                  <a:srgbClr val="FF0000"/>
                </a:solidFill>
              </a:rPr>
              <a:t>Room temperature</a:t>
            </a:r>
            <a:endParaRPr lang="zh-TW" altLang="en-US" sz="15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矩形 44"/>
              <p:cNvSpPr/>
              <p:nvPr/>
            </p:nvSpPr>
            <p:spPr>
              <a:xfrm>
                <a:off x="8100392" y="1781434"/>
                <a:ext cx="6495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800" dirty="0">
                    <a:solidFill>
                      <a:srgbClr val="FF0000"/>
                    </a:solidFill>
                  </a:rPr>
                  <a:t>85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矩形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392" y="1781434"/>
                <a:ext cx="649537" cy="369332"/>
              </a:xfrm>
              <a:prstGeom prst="rect">
                <a:avLst/>
              </a:prstGeom>
              <a:blipFill>
                <a:blip r:embed="rId12"/>
                <a:stretch>
                  <a:fillRect l="-8491" t="-8197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圓角矩形 21"/>
              <p:cNvSpPr/>
              <p:nvPr/>
            </p:nvSpPr>
            <p:spPr bwMode="auto">
              <a:xfrm>
                <a:off x="683568" y="3925042"/>
                <a:ext cx="7992887" cy="1021556"/>
              </a:xfrm>
              <a:prstGeom prst="roundRect">
                <a:avLst/>
              </a:prstGeom>
              <a:solidFill>
                <a:srgbClr val="FFFF00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rtlCol="0" anchor="ctr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zh-TW" sz="1800" dirty="0"/>
                  <a:t>It can reach E-O bandwidth up to 40 GHz @ RT operation which degrades  to 32 GHz when temperature increases to 85</a:t>
                </a:r>
                <a14:m>
                  <m:oMath xmlns:m="http://schemas.openxmlformats.org/officeDocument/2006/math">
                    <m:r>
                      <a:rPr lang="en-US" altLang="zh-TW" sz="1800">
                        <a:latin typeface="Cambria Math" panose="02040503050406030204" pitchFamily="18" charset="0"/>
                      </a:rPr>
                      <m:t>℃ </m:t>
                    </m:r>
                  </m:oMath>
                </a14:m>
                <a:r>
                  <a:rPr lang="en-US" altLang="zh-TW" sz="1800" u="sng" dirty="0">
                    <a:solidFill>
                      <a:srgbClr val="FF0000"/>
                    </a:solidFill>
                  </a:rPr>
                  <a:t>(Record-high E-O bandwidth among all reported VCSELs !!).</a:t>
                </a:r>
                <a:endParaRPr lang="zh-TW" altLang="en-US" sz="2100" u="sng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圓角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3925042"/>
                <a:ext cx="7992887" cy="1021556"/>
              </a:xfrm>
              <a:prstGeom prst="roundRect">
                <a:avLst/>
              </a:prstGeom>
              <a:blipFill>
                <a:blip r:embed="rId13"/>
                <a:stretch>
                  <a:fillRect b="-2890"/>
                </a:stretch>
              </a:blipFill>
              <a:ln w="38100">
                <a:solidFill>
                  <a:srgbClr val="FF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群組 22"/>
          <p:cNvGrpSpPr/>
          <p:nvPr/>
        </p:nvGrpSpPr>
        <p:grpSpPr>
          <a:xfrm>
            <a:off x="2863537" y="2829106"/>
            <a:ext cx="1588688" cy="1138163"/>
            <a:chOff x="2156347" y="2928349"/>
            <a:chExt cx="2118250" cy="1517551"/>
          </a:xfrm>
        </p:grpSpPr>
        <p:sp>
          <p:nvSpPr>
            <p:cNvPr id="24" name="橢圓 23"/>
            <p:cNvSpPr/>
            <p:nvPr/>
          </p:nvSpPr>
          <p:spPr bwMode="auto">
            <a:xfrm>
              <a:off x="2156347" y="2928349"/>
              <a:ext cx="926053" cy="60590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500" dirty="0">
                <a:solidFill>
                  <a:srgbClr val="3232FF"/>
                </a:solidFill>
              </a:endParaRPr>
            </a:p>
          </p:txBody>
        </p:sp>
        <p:cxnSp>
          <p:nvCxnSpPr>
            <p:cNvPr id="25" name="直線單箭頭接點 24"/>
            <p:cNvCxnSpPr/>
            <p:nvPr/>
          </p:nvCxnSpPr>
          <p:spPr bwMode="auto">
            <a:xfrm>
              <a:off x="2959017" y="3545964"/>
              <a:ext cx="1315580" cy="899936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群組 25"/>
          <p:cNvGrpSpPr/>
          <p:nvPr/>
        </p:nvGrpSpPr>
        <p:grpSpPr>
          <a:xfrm rot="5400000">
            <a:off x="5333599" y="2535286"/>
            <a:ext cx="1451033" cy="1654286"/>
            <a:chOff x="2156348" y="2928349"/>
            <a:chExt cx="1793757" cy="1318493"/>
          </a:xfrm>
        </p:grpSpPr>
        <p:sp>
          <p:nvSpPr>
            <p:cNvPr id="27" name="橢圓 26"/>
            <p:cNvSpPr/>
            <p:nvPr/>
          </p:nvSpPr>
          <p:spPr bwMode="auto">
            <a:xfrm>
              <a:off x="2156348" y="2928349"/>
              <a:ext cx="926053" cy="60590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500" dirty="0">
                <a:solidFill>
                  <a:srgbClr val="3232FF"/>
                </a:solidFill>
              </a:endParaRPr>
            </a:p>
          </p:txBody>
        </p:sp>
        <p:cxnSp>
          <p:nvCxnSpPr>
            <p:cNvPr id="28" name="直線單箭頭接點 27"/>
            <p:cNvCxnSpPr/>
            <p:nvPr/>
          </p:nvCxnSpPr>
          <p:spPr bwMode="auto">
            <a:xfrm rot="16200000" flipH="1">
              <a:off x="3120049" y="3416786"/>
              <a:ext cx="677830" cy="982282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" name="圓角矩形 15">
            <a:extLst>
              <a:ext uri="{FF2B5EF4-FFF2-40B4-BE49-F238E27FC236}">
                <a16:creationId xmlns:a16="http://schemas.microsoft.com/office/drawing/2014/main" id="{E2C41CE4-7D77-430F-9E93-169AB712E154}"/>
              </a:ext>
            </a:extLst>
          </p:cNvPr>
          <p:cNvSpPr/>
          <p:nvPr/>
        </p:nvSpPr>
        <p:spPr bwMode="auto">
          <a:xfrm>
            <a:off x="-2923" y="2367416"/>
            <a:ext cx="5465970" cy="132802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altLang="zh-TW" sz="2400" dirty="0">
                <a:solidFill>
                  <a:srgbClr val="3232FF"/>
                </a:solidFill>
              </a:rPr>
              <a:t>E-O bandwidth of VCSEL’s is limited ~ 40GHz (How to further increase data rate)</a:t>
            </a:r>
          </a:p>
        </p:txBody>
      </p:sp>
      <p:sp>
        <p:nvSpPr>
          <p:cNvPr id="20" name="爆炸 1 39">
            <a:extLst>
              <a:ext uri="{FF2B5EF4-FFF2-40B4-BE49-F238E27FC236}">
                <a16:creationId xmlns:a16="http://schemas.microsoft.com/office/drawing/2014/main" id="{4DBAC956-36C6-4C9D-8705-33D323CCC5A0}"/>
              </a:ext>
            </a:extLst>
          </p:cNvPr>
          <p:cNvSpPr/>
          <p:nvPr/>
        </p:nvSpPr>
        <p:spPr bwMode="auto">
          <a:xfrm>
            <a:off x="4158564" y="1365104"/>
            <a:ext cx="5394229" cy="5445681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4000" dirty="0">
                <a:solidFill>
                  <a:srgbClr val="2459AE"/>
                </a:solidFill>
              </a:rPr>
              <a:t>Complex modulation format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5BC5DA0-3B54-42C2-A530-4667062E14BB}"/>
              </a:ext>
            </a:extLst>
          </p:cNvPr>
          <p:cNvSpPr/>
          <p:nvPr/>
        </p:nvSpPr>
        <p:spPr>
          <a:xfrm>
            <a:off x="17437" y="602631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>
                <a:solidFill>
                  <a:srgbClr val="C00000"/>
                </a:solidFill>
              </a:rPr>
              <a:t>Ultra-Fast Zn-Diffusion/Oxide-Relief 940 nm VCSELs</a:t>
            </a:r>
            <a:endParaRPr lang="en-US" altLang="zh-TW" sz="1200" b="0" dirty="0">
              <a:solidFill>
                <a:srgbClr val="C00000"/>
              </a:solidFill>
              <a:latin typeface="TimesNewRomanPSMT"/>
            </a:endParaRPr>
          </a:p>
          <a:p>
            <a:r>
              <a:rPr lang="en-US" altLang="zh-TW" sz="1200" b="0" dirty="0">
                <a:solidFill>
                  <a:srgbClr val="C00000"/>
                </a:solidFill>
                <a:latin typeface="TimesNewRomanPSMT"/>
              </a:rPr>
              <a:t>Chen-Lung Cheng1, N. </a:t>
            </a:r>
            <a:r>
              <a:rPr lang="en-US" altLang="zh-TW" sz="1200" b="0" dirty="0" err="1">
                <a:solidFill>
                  <a:srgbClr val="C00000"/>
                </a:solidFill>
                <a:latin typeface="TimesNewRomanPSMT"/>
              </a:rPr>
              <a:t>Ledentsov</a:t>
            </a:r>
            <a:r>
              <a:rPr lang="en-US" altLang="zh-TW" sz="1200" b="0" dirty="0">
                <a:solidFill>
                  <a:srgbClr val="C00000"/>
                </a:solidFill>
                <a:latin typeface="TimesNewRomanPSMT"/>
              </a:rPr>
              <a:t> Jr.2, M. Agustin2, J.-R. Kropp2, N. N. Ledentsov2, Z. Khan1, and </a:t>
            </a:r>
            <a:r>
              <a:rPr lang="en-US" altLang="zh-TW" sz="1200" b="0" dirty="0" err="1">
                <a:solidFill>
                  <a:srgbClr val="C00000"/>
                </a:solidFill>
                <a:latin typeface="TimesNewRomanPSMT"/>
              </a:rPr>
              <a:t>Jin</a:t>
            </a:r>
            <a:r>
              <a:rPr lang="en-US" altLang="zh-TW" sz="1200" b="0" dirty="0">
                <a:solidFill>
                  <a:srgbClr val="C00000"/>
                </a:solidFill>
                <a:latin typeface="TimesNewRomanPSMT"/>
              </a:rPr>
              <a:t>-Wei Shi1*</a:t>
            </a:r>
          </a:p>
          <a:p>
            <a:r>
              <a:rPr lang="en-US" altLang="zh-TW" sz="1200" b="0" dirty="0">
                <a:solidFill>
                  <a:srgbClr val="C00000"/>
                </a:solidFill>
              </a:rPr>
              <a:t>OFC 2019 © OSA 2019</a:t>
            </a:r>
            <a:endParaRPr lang="en-US" altLang="zh-TW" sz="1200" b="0" dirty="0">
              <a:solidFill>
                <a:srgbClr val="C00000"/>
              </a:solidFill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20048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6</a:t>
            </a:fld>
            <a:endParaRPr lang="en-US" altLang="zh-TW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714331"/>
            <a:ext cx="7886700" cy="1325563"/>
          </a:xfrm>
        </p:spPr>
        <p:txBody>
          <a:bodyPr/>
          <a:lstStyle/>
          <a:p>
            <a:r>
              <a:rPr lang="en-US" altLang="zh-TW" sz="3200" dirty="0"/>
              <a:t>Complex modulation format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763FD0B1-A00A-48EE-8346-8B7DDB408DCA}"/>
              </a:ext>
            </a:extLst>
          </p:cNvPr>
          <p:cNvSpPr/>
          <p:nvPr/>
        </p:nvSpPr>
        <p:spPr bwMode="auto">
          <a:xfrm>
            <a:off x="395497" y="1493062"/>
            <a:ext cx="5785495" cy="908864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altLang="zh-TW" sz="1800" dirty="0"/>
              <a:t>Pulse Amplitude Modulation (PAM)</a:t>
            </a:r>
          </a:p>
          <a:p>
            <a:r>
              <a:rPr lang="en-US" altLang="zh-TW" sz="1800" dirty="0"/>
              <a:t>e.g. PAM4</a:t>
            </a:r>
            <a:endParaRPr lang="zh-TW" altLang="en-US" sz="1800" dirty="0"/>
          </a:p>
        </p:txBody>
      </p:sp>
      <p:pic>
        <p:nvPicPr>
          <p:cNvPr id="8" name="內容版面配置區 4">
            <a:extLst>
              <a:ext uri="{FF2B5EF4-FFF2-40B4-BE49-F238E27FC236}">
                <a16:creationId xmlns:a16="http://schemas.microsoft.com/office/drawing/2014/main" id="{AF12C86B-0454-4FDB-94CD-8DE2B291D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97" y="2445888"/>
            <a:ext cx="4047820" cy="319811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D2529A5-D0BA-4199-840A-1463A1D98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62811"/>
            <a:ext cx="4047820" cy="3334155"/>
          </a:xfrm>
          <a:prstGeom prst="rect">
            <a:avLst/>
          </a:prstGeom>
        </p:spPr>
      </p:pic>
      <p:sp>
        <p:nvSpPr>
          <p:cNvPr id="12" name="橢圓 11">
            <a:extLst>
              <a:ext uri="{FF2B5EF4-FFF2-40B4-BE49-F238E27FC236}">
                <a16:creationId xmlns:a16="http://schemas.microsoft.com/office/drawing/2014/main" id="{8D15FBB4-1641-4A2B-90C2-5F90AA269A44}"/>
              </a:ext>
            </a:extLst>
          </p:cNvPr>
          <p:cNvSpPr/>
          <p:nvPr/>
        </p:nvSpPr>
        <p:spPr bwMode="auto">
          <a:xfrm>
            <a:off x="4077275" y="1305691"/>
            <a:ext cx="5005899" cy="908864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r>
              <a:rPr lang="en-US" altLang="zh-TW" sz="1800" dirty="0"/>
              <a:t>Orthogonal Frequency Division Multiplexing</a:t>
            </a:r>
            <a:r>
              <a:rPr lang="en-US" altLang="zh-TW" sz="1800" i="1" dirty="0"/>
              <a:t> (OFDM)</a:t>
            </a:r>
            <a:endParaRPr lang="zh-TW" altLang="en-US" sz="1800" dirty="0"/>
          </a:p>
        </p:txBody>
      </p:sp>
      <p:sp>
        <p:nvSpPr>
          <p:cNvPr id="10" name="爆炸 1 39"/>
          <p:cNvSpPr/>
          <p:nvPr/>
        </p:nvSpPr>
        <p:spPr bwMode="auto">
          <a:xfrm>
            <a:off x="2351765" y="1800577"/>
            <a:ext cx="5948173" cy="3544014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zh-TW" altLang="en-US" sz="2400" dirty="0">
                <a:solidFill>
                  <a:srgbClr val="0066FF"/>
                </a:solidFill>
              </a:rPr>
              <a:t> </a:t>
            </a:r>
            <a:r>
              <a:rPr lang="en-US" altLang="zh-TW" sz="2400" dirty="0">
                <a:solidFill>
                  <a:srgbClr val="00B0F0"/>
                </a:solidFill>
              </a:rPr>
              <a:t> Relative Intensity Noise (RIN) plays crucial</a:t>
            </a:r>
            <a:r>
              <a:rPr lang="en-US" altLang="zh-TW" dirty="0">
                <a:solidFill>
                  <a:srgbClr val="00B0F0"/>
                </a:solidFill>
              </a:rPr>
              <a:t> role</a:t>
            </a:r>
            <a:endParaRPr lang="en-US" altLang="zh-TW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57AAE71-59FD-4CB9-B35D-B10619312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33" y="1981129"/>
            <a:ext cx="3356787" cy="1863816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1969B69-FC44-4287-9437-22334D70A1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7</a:t>
            </a:fld>
            <a:endParaRPr lang="en-US" altLang="zh-TW" dirty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6A7F5B13-CE82-4374-A3DA-7C2C16885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 err="1"/>
              <a:t>Fibre</a:t>
            </a:r>
            <a:r>
              <a:rPr lang="en-US" altLang="zh-TW" b="0" dirty="0"/>
              <a:t> Channel (FC)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B45873E-5728-468B-B562-08D7DB938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952" y="1027906"/>
            <a:ext cx="5703048" cy="290018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BC0E0E4-3D60-48F5-923F-14C9838A9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320" y="3928091"/>
            <a:ext cx="5820457" cy="2979637"/>
          </a:xfrm>
          <a:prstGeom prst="rect">
            <a:avLst/>
          </a:prstGeom>
        </p:spPr>
      </p:pic>
      <p:sp>
        <p:nvSpPr>
          <p:cNvPr id="8" name="圓角矩形 7">
            <a:extLst>
              <a:ext uri="{FF2B5EF4-FFF2-40B4-BE49-F238E27FC236}">
                <a16:creationId xmlns:a16="http://schemas.microsoft.com/office/drawing/2014/main" id="{A1FB23CD-0877-4629-8751-39EA13EDB2E6}"/>
              </a:ext>
            </a:extLst>
          </p:cNvPr>
          <p:cNvSpPr/>
          <p:nvPr/>
        </p:nvSpPr>
        <p:spPr bwMode="auto">
          <a:xfrm>
            <a:off x="537889" y="4128565"/>
            <a:ext cx="2820181" cy="61293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500" dirty="0">
                <a:solidFill>
                  <a:srgbClr val="3232FF"/>
                </a:solidFill>
              </a:rPr>
              <a:t>Lower RIN values are highly desirable </a:t>
            </a:r>
            <a:endParaRPr lang="zh-TW" altLang="en-US" sz="1500" dirty="0">
              <a:solidFill>
                <a:srgbClr val="3232FF"/>
              </a:solidFill>
            </a:endParaRP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81206177-3ED2-4036-897E-F125DFAE666C}"/>
              </a:ext>
            </a:extLst>
          </p:cNvPr>
          <p:cNvCxnSpPr>
            <a:cxnSpLocks/>
          </p:cNvCxnSpPr>
          <p:nvPr/>
        </p:nvCxnSpPr>
        <p:spPr bwMode="auto">
          <a:xfrm flipH="1">
            <a:off x="3305175" y="2965001"/>
            <a:ext cx="2152651" cy="126906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99D6A73D-3634-439A-9ABE-3D8EBFF07C56}"/>
              </a:ext>
            </a:extLst>
          </p:cNvPr>
          <p:cNvSpPr/>
          <p:nvPr/>
        </p:nvSpPr>
        <p:spPr bwMode="auto">
          <a:xfrm>
            <a:off x="5387305" y="2817440"/>
            <a:ext cx="3408940" cy="24204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CB34E35E-4B6F-4B88-82E2-08488E923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43" y="4924989"/>
            <a:ext cx="3095625" cy="14478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9D6A73D-3634-439A-9ABE-3D8EBFF07C56}"/>
              </a:ext>
            </a:extLst>
          </p:cNvPr>
          <p:cNvSpPr/>
          <p:nvPr/>
        </p:nvSpPr>
        <p:spPr bwMode="auto">
          <a:xfrm>
            <a:off x="5387305" y="1027906"/>
            <a:ext cx="1961762" cy="42790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2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29392" y="35168"/>
            <a:ext cx="8680793" cy="1325563"/>
          </a:xfrm>
        </p:spPr>
        <p:txBody>
          <a:bodyPr/>
          <a:lstStyle/>
          <a:p>
            <a:r>
              <a:rPr lang="en-US" altLang="zh-TW" sz="3300" dirty="0"/>
              <a:t> </a:t>
            </a:r>
            <a:r>
              <a:rPr lang="en-US" altLang="zh-TW" sz="3300" dirty="0">
                <a:solidFill>
                  <a:srgbClr val="C00000"/>
                </a:solidFill>
              </a:rPr>
              <a:t>Our group previous work: </a:t>
            </a:r>
            <a:r>
              <a:rPr lang="en-US" altLang="zh-TW" sz="2400" dirty="0">
                <a:solidFill>
                  <a:srgbClr val="C00000"/>
                </a:solidFill>
              </a:rPr>
              <a:t>(54 </a:t>
            </a:r>
            <a:r>
              <a:rPr lang="en-US" altLang="zh-TW" sz="2400" dirty="0" err="1">
                <a:solidFill>
                  <a:srgbClr val="C00000"/>
                </a:solidFill>
              </a:rPr>
              <a:t>Gbit</a:t>
            </a:r>
            <a:r>
              <a:rPr lang="en-US" altLang="zh-TW" sz="2400" dirty="0">
                <a:solidFill>
                  <a:srgbClr val="C00000"/>
                </a:solidFill>
              </a:rPr>
              <a:t>/sec for 1 km OM4 fiber; low RIN and Quasi-SM)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  <p:pic>
        <p:nvPicPr>
          <p:cNvPr id="21" name="圖片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3955"/>
            <a:ext cx="5177790" cy="212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圖片 2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2973070"/>
            <a:ext cx="5158740" cy="213106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圓角矩形 15">
            <a:extLst>
              <a:ext uri="{FF2B5EF4-FFF2-40B4-BE49-F238E27FC236}">
                <a16:creationId xmlns:a16="http://schemas.microsoft.com/office/drawing/2014/main" id="{E2C41CE4-7D77-430F-9E93-169AB712E154}"/>
              </a:ext>
            </a:extLst>
          </p:cNvPr>
          <p:cNvSpPr/>
          <p:nvPr/>
        </p:nvSpPr>
        <p:spPr bwMode="auto">
          <a:xfrm>
            <a:off x="59750" y="4861958"/>
            <a:ext cx="5465970" cy="1804749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altLang="zh-TW" sz="2400" dirty="0">
                <a:solidFill>
                  <a:srgbClr val="3232FF"/>
                </a:solidFill>
              </a:rPr>
              <a:t>For SM and low-RIN performances, we need </a:t>
            </a:r>
            <a:r>
              <a:rPr lang="en-US" altLang="zh-TW" u="sng" dirty="0">
                <a:solidFill>
                  <a:srgbClr val="FF0000"/>
                </a:solidFill>
              </a:rPr>
              <a:t>2-3 um, </a:t>
            </a:r>
            <a:r>
              <a:rPr lang="en-US" altLang="zh-TW" sz="2400" u="sng" dirty="0">
                <a:solidFill>
                  <a:srgbClr val="FF0000"/>
                </a:solidFill>
              </a:rPr>
              <a:t>oxide aperture  (high photon density..)</a:t>
            </a:r>
          </a:p>
          <a:p>
            <a:r>
              <a:rPr lang="en-US" altLang="zh-TW" sz="2400" u="sng" dirty="0">
                <a:solidFill>
                  <a:srgbClr val="FF0000"/>
                </a:solidFill>
              </a:rPr>
              <a:t>Reliability is an issue….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790" y="2399518"/>
            <a:ext cx="4019231" cy="288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4625" y="989605"/>
            <a:ext cx="3445560" cy="15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7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Theme2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>
          <a:solidFill>
            <a:srgbClr val="FF0000"/>
          </a:solidFill>
          <a:miter lim="800000"/>
          <a:headEnd/>
          <a:tailEnd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rtlCol="0" anchor="ctr">
        <a:spAutoFit/>
      </a:bodyPr>
      <a:lstStyle>
        <a:defPPr algn="ctr" eaLnBrk="1" hangingPunct="1">
          <a:spcBef>
            <a:spcPct val="0"/>
          </a:spcBef>
          <a:buFontTx/>
          <a:buNone/>
          <a:defRPr sz="2000" dirty="0">
            <a:solidFill>
              <a:srgbClr val="3232FF"/>
            </a:solidFill>
          </a:defRPr>
        </a:defPPr>
      </a:lstStyle>
    </a:spDef>
    <a:lnDef>
      <a:spPr bwMode="auto"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2" id="{4E22B8C1-1DC7-4957-B227-2DDBC5EFBD1F}" vid="{D5A154B7-7DCA-4257-975A-89BAED4A98D8}"/>
    </a:ext>
  </a:extLst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Theme2 - Copy - Copy</Template>
  <TotalTime>57729</TotalTime>
  <Words>2267</Words>
  <Application>Microsoft Office PowerPoint</Application>
  <PresentationFormat>如螢幕大小 (4:3)</PresentationFormat>
  <Paragraphs>382</Paragraphs>
  <Slides>40</Slides>
  <Notes>12</Notes>
  <HiddenSlides>0</HiddenSlides>
  <MMClips>0</MMClips>
  <ScaleCrop>false</ScaleCrop>
  <HeadingPairs>
    <vt:vector size="8" baseType="variant">
      <vt:variant>
        <vt:lpstr>使用字型</vt:lpstr>
      </vt:variant>
      <vt:variant>
        <vt:i4>21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64" baseType="lpstr">
      <vt:lpstr>AdvOT4f49f862</vt:lpstr>
      <vt:lpstr>Arial,Bold</vt:lpstr>
      <vt:lpstr>Malgun Gothic</vt:lpstr>
      <vt:lpstr>SFRM1095</vt:lpstr>
      <vt:lpstr>Tekton Pro</vt:lpstr>
      <vt:lpstr>TeXGyreHeros-Bold</vt:lpstr>
      <vt:lpstr>TimesNewRomanPSMT</vt:lpstr>
      <vt:lpstr>微軟正黑體</vt:lpstr>
      <vt:lpstr>微軟正黑體 Light</vt:lpstr>
      <vt:lpstr>Arial</vt:lpstr>
      <vt:lpstr>Arial Black</vt:lpstr>
      <vt:lpstr>Bodoni MT Condensed</vt:lpstr>
      <vt:lpstr>Calibri</vt:lpstr>
      <vt:lpstr>Calibri Light</vt:lpstr>
      <vt:lpstr>Cambria Math</vt:lpstr>
      <vt:lpstr>Century Gothic</vt:lpstr>
      <vt:lpstr>Copperplate Gothic Light</vt:lpstr>
      <vt:lpstr>Gill Sans MT</vt:lpstr>
      <vt:lpstr>Symbol</vt:lpstr>
      <vt:lpstr>Times New Roman</vt:lpstr>
      <vt:lpstr>Wingdings</vt:lpstr>
      <vt:lpstr>Theme2</vt:lpstr>
      <vt:lpstr>1_自訂設計</vt:lpstr>
      <vt:lpstr>Graph</vt:lpstr>
      <vt:lpstr>PowerPoint 簡報</vt:lpstr>
      <vt:lpstr>PowerPoint 簡報</vt:lpstr>
      <vt:lpstr>PowerPoint 簡報</vt:lpstr>
      <vt:lpstr>Toward higher Speed : Coupled Cavity (photon-photon resonance !!) </vt:lpstr>
      <vt:lpstr>Toward higher Speed : Hexagonal transverse-coupled-cavity</vt:lpstr>
      <vt:lpstr> Our group previous work</vt:lpstr>
      <vt:lpstr>Complex modulation format </vt:lpstr>
      <vt:lpstr>Fibre Channel (FC)</vt:lpstr>
      <vt:lpstr> Our group previous work: (54 Gbit/sec for 1 km OM4 fiber; low RIN and Quasi-SM)</vt:lpstr>
      <vt:lpstr>PowerPoint 簡報</vt:lpstr>
      <vt:lpstr> Need of controlled Polarzation-states?</vt:lpstr>
      <vt:lpstr>How to achieve single-polarized structure</vt:lpstr>
      <vt:lpstr>Epitaxial-growth on misoriented substrates </vt:lpstr>
      <vt:lpstr>Anisotropic side-wall posts  </vt:lpstr>
      <vt:lpstr>Elliptical Surface Etching of DBR layers </vt:lpstr>
      <vt:lpstr>Implementing the linear grating on the top-most DBR mirror  </vt:lpstr>
      <vt:lpstr> Our solution</vt:lpstr>
      <vt:lpstr>RIN measurement </vt:lpstr>
      <vt:lpstr>PowerPoint 簡報</vt:lpstr>
      <vt:lpstr>Rectangular Mesa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Avago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Future work</vt:lpstr>
      <vt:lpstr>Future work</vt:lpstr>
      <vt:lpstr>Conclusion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使用者</dc:creator>
  <cp:lastModifiedBy>子苓 高</cp:lastModifiedBy>
  <cp:revision>1632</cp:revision>
  <dcterms:created xsi:type="dcterms:W3CDTF">2019-01-12T07:19:33Z</dcterms:created>
  <dcterms:modified xsi:type="dcterms:W3CDTF">2022-05-06T09:11:48Z</dcterms:modified>
</cp:coreProperties>
</file>